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4"/>
  </p:notesMasterIdLst>
  <p:sldIdLst>
    <p:sldId id="272" r:id="rId2"/>
    <p:sldId id="269" r:id="rId3"/>
    <p:sldId id="270" r:id="rId4"/>
    <p:sldId id="273" r:id="rId5"/>
    <p:sldId id="290" r:id="rId6"/>
    <p:sldId id="274" r:id="rId7"/>
    <p:sldId id="276" r:id="rId8"/>
    <p:sldId id="300" r:id="rId9"/>
    <p:sldId id="292" r:id="rId10"/>
    <p:sldId id="301" r:id="rId11"/>
    <p:sldId id="294" r:id="rId12"/>
    <p:sldId id="295" r:id="rId13"/>
    <p:sldId id="302" r:id="rId14"/>
    <p:sldId id="296" r:id="rId15"/>
    <p:sldId id="297" r:id="rId16"/>
    <p:sldId id="298" r:id="rId17"/>
    <p:sldId id="303" r:id="rId18"/>
    <p:sldId id="299" r:id="rId19"/>
    <p:sldId id="257" r:id="rId20"/>
    <p:sldId id="258" r:id="rId21"/>
    <p:sldId id="259" r:id="rId22"/>
    <p:sldId id="260" r:id="rId23"/>
    <p:sldId id="261" r:id="rId24"/>
    <p:sldId id="262" r:id="rId25"/>
    <p:sldId id="263" r:id="rId26"/>
    <p:sldId id="264" r:id="rId27"/>
    <p:sldId id="265" r:id="rId28"/>
    <p:sldId id="266" r:id="rId29"/>
    <p:sldId id="267" r:id="rId30"/>
    <p:sldId id="268" r:id="rId31"/>
    <p:sldId id="282" r:id="rId32"/>
    <p:sldId id="277" r:id="rId33"/>
    <p:sldId id="278" r:id="rId34"/>
    <p:sldId id="280" r:id="rId35"/>
    <p:sldId id="281" r:id="rId36"/>
    <p:sldId id="283" r:id="rId37"/>
    <p:sldId id="284" r:id="rId38"/>
    <p:sldId id="285" r:id="rId39"/>
    <p:sldId id="286" r:id="rId40"/>
    <p:sldId id="287" r:id="rId41"/>
    <p:sldId id="288" r:id="rId42"/>
    <p:sldId id="28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8" autoAdjust="0"/>
    <p:restoredTop sz="94660"/>
  </p:normalViewPr>
  <p:slideViewPr>
    <p:cSldViewPr>
      <p:cViewPr varScale="1">
        <p:scale>
          <a:sx n="69" d="100"/>
          <a:sy n="69" d="100"/>
        </p:scale>
        <p:origin x="-54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87576-3699-4FCF-9B5E-FFBF7B50E57C}" type="datetimeFigureOut">
              <a:rPr lang="en-US" smtClean="0"/>
              <a:pPr/>
              <a:t>11/7/2013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8AAD3-93B9-4259-AA02-69CE6CC1C8B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888AAD3-93B9-4259-AA02-69CE6CC1C8B5}"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A3CFBF8E-AB74-46C6-B651-DD4A7368C4EF}" type="datetimeFigureOut">
              <a:rPr lang="en-US" smtClean="0"/>
              <a:pPr/>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56524C-E366-4F17-BF45-29B1D7C69166}"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CFBF8E-AB74-46C6-B651-DD4A7368C4EF}" type="datetimeFigureOut">
              <a:rPr lang="en-US" smtClean="0"/>
              <a:pPr/>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56524C-E366-4F17-BF45-29B1D7C6916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3CFBF8E-AB74-46C6-B651-DD4A7368C4EF}" type="datetimeFigureOut">
              <a:rPr lang="en-US" smtClean="0"/>
              <a:pPr/>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56524C-E366-4F17-BF45-29B1D7C6916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3CFBF8E-AB74-46C6-B651-DD4A7368C4EF}" type="datetimeFigureOut">
              <a:rPr lang="en-US" smtClean="0"/>
              <a:pPr/>
              <a:t>11/7/2013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56524C-E366-4F17-BF45-29B1D7C6916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3CFBF8E-AB74-46C6-B651-DD4A7368C4EF}" type="datetimeFigureOut">
              <a:rPr lang="en-US" smtClean="0"/>
              <a:pPr/>
              <a:t>11/7/2013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56524C-E366-4F17-BF45-29B1D7C6916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3CFBF8E-AB74-46C6-B651-DD4A7368C4EF}" type="datetimeFigureOut">
              <a:rPr lang="en-US" smtClean="0"/>
              <a:pPr/>
              <a:t>11/7/2013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56524C-E366-4F17-BF45-29B1D7C6916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CFBF8E-AB74-46C6-B651-DD4A7368C4EF}" type="datetimeFigureOut">
              <a:rPr lang="en-US" smtClean="0"/>
              <a:pPr/>
              <a:t>11/7/2013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56524C-E366-4F17-BF45-29B1D7C6916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3CFBF8E-AB74-46C6-B651-DD4A7368C4EF}" type="datetimeFigureOut">
              <a:rPr lang="en-US" smtClean="0"/>
              <a:pPr/>
              <a:t>11/7/2013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56524C-E366-4F17-BF45-29B1D7C69166}"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A3CFBF8E-AB74-46C6-B651-DD4A7368C4EF}" type="datetimeFigureOut">
              <a:rPr lang="en-US" smtClean="0"/>
              <a:pPr/>
              <a:t>11/7/2013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CE56524C-E366-4F17-BF45-29B1D7C6916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CFBF8E-AB74-46C6-B651-DD4A7368C4EF}" type="datetimeFigureOut">
              <a:rPr lang="en-US" smtClean="0"/>
              <a:pPr/>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56524C-E366-4F17-BF45-29B1D7C6916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CFBF8E-AB74-46C6-B651-DD4A7368C4EF}" type="datetimeFigureOut">
              <a:rPr lang="en-US" smtClean="0"/>
              <a:pPr/>
              <a:t>11/7/2013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CE56524C-E366-4F17-BF45-29B1D7C6916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A3CFBF8E-AB74-46C6-B651-DD4A7368C4EF}" type="datetimeFigureOut">
              <a:rPr lang="en-US" smtClean="0"/>
              <a:pPr/>
              <a:t>11/7/2013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E56524C-E366-4F17-BF45-29B1D7C6916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3.gif"/>
          <p:cNvPicPr>
            <a:picLocks noGrp="1" noChangeAspect="1"/>
          </p:cNvPicPr>
          <p:nvPr>
            <p:ph idx="1"/>
          </p:nvPr>
        </p:nvPicPr>
        <p:blipFill>
          <a:blip r:embed="rId2" cstate="print"/>
          <a:stretch>
            <a:fillRect/>
          </a:stretch>
        </p:blipFill>
        <p:spPr>
          <a:xfrm>
            <a:off x="0" y="1"/>
            <a:ext cx="9144000" cy="6858000"/>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19400" y="1143000"/>
            <a:ext cx="6324600" cy="3505200"/>
          </a:xfrm>
        </p:spPr>
        <p:txBody>
          <a:bodyPr>
            <a:noAutofit/>
          </a:bodyPr>
          <a:lstStyle/>
          <a:p>
            <a:pPr>
              <a:buClr>
                <a:schemeClr val="accent4">
                  <a:lumMod val="75000"/>
                </a:schemeClr>
              </a:buClr>
              <a:buSzPct val="130000"/>
            </a:pPr>
            <a:r>
              <a:rPr lang="en-US" sz="4000" dirty="0" smtClean="0">
                <a:solidFill>
                  <a:schemeClr val="accent1"/>
                </a:solidFill>
                <a:latin typeface="Comic Sans MS" pitchFamily="66" charset="0"/>
              </a:rPr>
              <a:t>GROUP MEMBERS</a:t>
            </a:r>
          </a:p>
          <a:p>
            <a:pPr>
              <a:buClr>
                <a:schemeClr val="accent4">
                  <a:lumMod val="75000"/>
                </a:schemeClr>
              </a:buClr>
              <a:buSzPct val="130000"/>
              <a:buFont typeface="Wingdings" pitchFamily="2" charset="2"/>
              <a:buChar char="§"/>
            </a:pPr>
            <a:endParaRPr lang="en-US" sz="4000" dirty="0" smtClean="0">
              <a:solidFill>
                <a:schemeClr val="accent1"/>
              </a:solidFill>
              <a:latin typeface="Comic Sans MS" pitchFamily="66" charset="0"/>
            </a:endParaRPr>
          </a:p>
          <a:p>
            <a:pPr>
              <a:buClr>
                <a:schemeClr val="accent4">
                  <a:lumMod val="75000"/>
                </a:schemeClr>
              </a:buClr>
              <a:buSzPct val="130000"/>
              <a:buFont typeface="Wingdings" pitchFamily="2" charset="2"/>
              <a:buChar char="§"/>
            </a:pPr>
            <a:r>
              <a:rPr lang="en-US" sz="4000" dirty="0" smtClean="0">
                <a:solidFill>
                  <a:schemeClr val="accent1"/>
                </a:solidFill>
                <a:latin typeface="Comic Sans MS" pitchFamily="66" charset="0"/>
              </a:rPr>
              <a:t>Hajra Talat-027</a:t>
            </a:r>
          </a:p>
          <a:p>
            <a:pPr>
              <a:buClr>
                <a:schemeClr val="accent4">
                  <a:lumMod val="75000"/>
                </a:schemeClr>
              </a:buClr>
              <a:buSzPct val="130000"/>
              <a:buFont typeface="Wingdings" pitchFamily="2" charset="2"/>
              <a:buChar char="§"/>
            </a:pPr>
            <a:r>
              <a:rPr lang="en-US" sz="4000" dirty="0" smtClean="0">
                <a:solidFill>
                  <a:schemeClr val="accent1"/>
                </a:solidFill>
                <a:latin typeface="Comic Sans MS" pitchFamily="66" charset="0"/>
              </a:rPr>
              <a:t>Shumail </a:t>
            </a:r>
            <a:r>
              <a:rPr lang="en-US" sz="4000" dirty="0" err="1" smtClean="0">
                <a:solidFill>
                  <a:schemeClr val="accent1"/>
                </a:solidFill>
                <a:latin typeface="Comic Sans MS" pitchFamily="66" charset="0"/>
              </a:rPr>
              <a:t>ata</a:t>
            </a:r>
            <a:r>
              <a:rPr lang="en-US" sz="4000" dirty="0" smtClean="0">
                <a:solidFill>
                  <a:schemeClr val="accent1"/>
                </a:solidFill>
                <a:latin typeface="Comic Sans MS" pitchFamily="66" charset="0"/>
              </a:rPr>
              <a:t> mir-050</a:t>
            </a:r>
          </a:p>
          <a:p>
            <a:pPr>
              <a:buClr>
                <a:schemeClr val="accent4">
                  <a:lumMod val="75000"/>
                </a:schemeClr>
              </a:buClr>
              <a:buSzPct val="130000"/>
              <a:buFont typeface="Wingdings" pitchFamily="2" charset="2"/>
              <a:buChar char="§"/>
            </a:pPr>
            <a:r>
              <a:rPr lang="en-US" sz="4000" dirty="0" smtClean="0">
                <a:solidFill>
                  <a:schemeClr val="accent1"/>
                </a:solidFill>
                <a:latin typeface="Comic Sans MS" pitchFamily="66" charset="0"/>
              </a:rPr>
              <a:t>Iqra Bashir-024</a:t>
            </a:r>
          </a:p>
          <a:p>
            <a:pPr>
              <a:buClr>
                <a:schemeClr val="accent4">
                  <a:lumMod val="75000"/>
                </a:schemeClr>
              </a:buClr>
              <a:buSzPct val="130000"/>
              <a:buFont typeface="Wingdings" pitchFamily="2" charset="2"/>
              <a:buChar char="§"/>
            </a:pPr>
            <a:r>
              <a:rPr lang="en-US" sz="4000" dirty="0" smtClean="0">
                <a:solidFill>
                  <a:schemeClr val="accent1"/>
                </a:solidFill>
                <a:latin typeface="Comic Sans MS" pitchFamily="66" charset="0"/>
              </a:rPr>
              <a:t>Bisma Shahzadi-023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8976162" cy="978408"/>
          </a:xfrm>
        </p:spPr>
        <p:txBody>
          <a:bodyPr>
            <a:normAutofit/>
          </a:bodyPr>
          <a:lstStyle/>
          <a:p>
            <a:r>
              <a:rPr lang="en-US" sz="5400" dirty="0" smtClean="0">
                <a:latin typeface="Comic Sans MS" pitchFamily="66" charset="0"/>
              </a:rPr>
              <a:t>     COLOURS &amp; MOOD</a:t>
            </a:r>
            <a:endParaRPr lang="en-US" sz="5400" dirty="0">
              <a:latin typeface="Comic Sans MS" pitchFamily="66" charset="0"/>
            </a:endParaRPr>
          </a:p>
        </p:txBody>
      </p:sp>
      <p:pic>
        <p:nvPicPr>
          <p:cNvPr id="7" name="Content Placeholder 6" descr="Abstract-Splashes-of-Colour-Background-Vector.jpg"/>
          <p:cNvPicPr>
            <a:picLocks noGrp="1" noChangeAspect="1"/>
          </p:cNvPicPr>
          <p:nvPr>
            <p:ph idx="1"/>
          </p:nvPr>
        </p:nvPicPr>
        <p:blipFill>
          <a:blip r:embed="rId2" cstate="print"/>
          <a:stretch>
            <a:fillRect/>
          </a:stretch>
        </p:blipFill>
        <p:spPr>
          <a:xfrm>
            <a:off x="0" y="1447800"/>
            <a:ext cx="9144000" cy="54102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229600" cy="1252728"/>
          </a:xfrm>
        </p:spPr>
        <p:txBody>
          <a:bodyPr>
            <a:normAutofit/>
          </a:bodyPr>
          <a:lstStyle/>
          <a:p>
            <a:r>
              <a:rPr lang="en-US" sz="5400" dirty="0" smtClean="0">
                <a:latin typeface="Comic Sans MS" pitchFamily="66" charset="0"/>
              </a:rPr>
              <a:t>      What </a:t>
            </a:r>
            <a:r>
              <a:rPr lang="en-US" sz="5400" dirty="0">
                <a:latin typeface="Comic Sans MS" pitchFamily="66" charset="0"/>
              </a:rPr>
              <a:t>Is </a:t>
            </a:r>
            <a:r>
              <a:rPr lang="en-US" sz="5400" dirty="0" smtClean="0">
                <a:latin typeface="Comic Sans MS" pitchFamily="66" charset="0"/>
              </a:rPr>
              <a:t>Color?</a:t>
            </a:r>
            <a:endParaRPr lang="en-US" sz="5400" dirty="0">
              <a:latin typeface="Comic Sans MS" pitchFamily="66" charset="0"/>
            </a:endParaRPr>
          </a:p>
        </p:txBody>
      </p:sp>
      <p:sp>
        <p:nvSpPr>
          <p:cNvPr id="3" name="Content Placeholder 2"/>
          <p:cNvSpPr>
            <a:spLocks noGrp="1"/>
          </p:cNvSpPr>
          <p:nvPr>
            <p:ph idx="1"/>
          </p:nvPr>
        </p:nvSpPr>
        <p:spPr/>
        <p:txBody>
          <a:bodyPr>
            <a:normAutofit/>
          </a:bodyPr>
          <a:lstStyle/>
          <a:p>
            <a:pPr>
              <a:buClr>
                <a:schemeClr val="accent1">
                  <a:lumMod val="75000"/>
                </a:schemeClr>
              </a:buClr>
              <a:buSzPct val="140000"/>
              <a:buFont typeface="Wingdings" pitchFamily="2" charset="2"/>
              <a:buChar char="§"/>
            </a:pPr>
            <a:r>
              <a:rPr lang="en-US" dirty="0">
                <a:latin typeface="Andalus" pitchFamily="18" charset="-78"/>
                <a:cs typeface="Andalus" pitchFamily="18" charset="-78"/>
              </a:rPr>
              <a:t>In 1666, English scientist Sir Isaac </a:t>
            </a:r>
            <a:r>
              <a:rPr lang="en-US" dirty="0" smtClean="0">
                <a:latin typeface="Andalus" pitchFamily="18" charset="-78"/>
                <a:cs typeface="Andalus" pitchFamily="18" charset="-78"/>
              </a:rPr>
              <a:t>Newton discovered color and told that each color is made up of wave length which cannot be separated.</a:t>
            </a: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a:p>
            <a:pPr marL="0" indent="0">
              <a:buClr>
                <a:schemeClr val="accent1">
                  <a:lumMod val="75000"/>
                </a:schemeClr>
              </a:buClr>
              <a:buSzPct val="140000"/>
              <a:buFont typeface="Wingdings" pitchFamily="2" charset="2"/>
              <a:buChar char="§"/>
            </a:pPr>
            <a:endParaRPr lang="en-US" dirty="0" smtClean="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Different colors are combined to create different colors </a:t>
            </a:r>
            <a:r>
              <a:rPr lang="en-US" dirty="0" err="1" smtClean="0">
                <a:latin typeface="Andalus" pitchFamily="18" charset="-78"/>
                <a:cs typeface="Andalus" pitchFamily="18" charset="-78"/>
              </a:rPr>
              <a:t>e.g</a:t>
            </a:r>
            <a:r>
              <a:rPr lang="en-US" dirty="0" smtClean="0">
                <a:latin typeface="Andalus" pitchFamily="18" charset="-78"/>
                <a:cs typeface="Andalus" pitchFamily="18" charset="-78"/>
              </a:rPr>
              <a:t> red and yellow combines to make orange.</a:t>
            </a:r>
          </a:p>
          <a:p>
            <a:pPr>
              <a:buClr>
                <a:schemeClr val="accent1">
                  <a:lumMod val="75000"/>
                </a:schemeClr>
              </a:buClr>
              <a:buSzPct val="140000"/>
              <a:buFont typeface="Wingdings" pitchFamily="2" charset="2"/>
              <a:buChar char="§"/>
            </a:pPr>
            <a:endParaRPr lang="en-US" dirty="0" smtClean="0">
              <a:latin typeface="Andalus" pitchFamily="18" charset="-78"/>
              <a:cs typeface="Andalus" pitchFamily="18" charset="-78"/>
            </a:endParaRPr>
          </a:p>
        </p:txBody>
      </p:sp>
    </p:spTree>
    <p:extLst>
      <p:ext uri="{BB962C8B-B14F-4D97-AF65-F5344CB8AC3E}">
        <p14:creationId xmlns="" xmlns:p14="http://schemas.microsoft.com/office/powerpoint/2010/main" val="2398012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atin typeface="Comic Sans MS" pitchFamily="66" charset="0"/>
              </a:rPr>
              <a:t>COLOUR PSYCHOLOGY</a:t>
            </a:r>
            <a:endParaRPr lang="en-US" sz="5400" dirty="0">
              <a:latin typeface="Comic Sans MS" pitchFamily="66" charset="0"/>
            </a:endParaRPr>
          </a:p>
        </p:txBody>
      </p:sp>
      <p:pic>
        <p:nvPicPr>
          <p:cNvPr id="4" name="Content Placeholder 3" descr="images (5).jpg"/>
          <p:cNvPicPr>
            <a:picLocks noGrp="1" noChangeAspect="1"/>
          </p:cNvPicPr>
          <p:nvPr>
            <p:ph idx="1"/>
          </p:nvPr>
        </p:nvPicPr>
        <p:blipFill>
          <a:blip r:embed="rId2" cstate="print"/>
          <a:stretch>
            <a:fillRect/>
          </a:stretch>
        </p:blipFill>
        <p:spPr>
          <a:xfrm>
            <a:off x="0" y="1447800"/>
            <a:ext cx="9143999" cy="5410199"/>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normAutofit/>
          </a:bodyPr>
          <a:lstStyle/>
          <a:p>
            <a:r>
              <a:rPr lang="en-US" sz="5400" dirty="0" smtClean="0">
                <a:latin typeface="Comic Sans MS" pitchFamily="66" charset="0"/>
              </a:rPr>
              <a:t>     </a:t>
            </a:r>
            <a:r>
              <a:rPr lang="en-US" sz="5400" dirty="0" err="1" smtClean="0">
                <a:latin typeface="Comic Sans MS" pitchFamily="66" charset="0"/>
              </a:rPr>
              <a:t>Colour</a:t>
            </a:r>
            <a:r>
              <a:rPr lang="en-US" sz="5400" dirty="0" smtClean="0">
                <a:latin typeface="Comic Sans MS" pitchFamily="66" charset="0"/>
              </a:rPr>
              <a:t> </a:t>
            </a:r>
            <a:r>
              <a:rPr lang="en-US" sz="5400" dirty="0">
                <a:latin typeface="Comic Sans MS" pitchFamily="66" charset="0"/>
              </a:rPr>
              <a:t>Psychology</a:t>
            </a:r>
          </a:p>
        </p:txBody>
      </p:sp>
      <p:sp>
        <p:nvSpPr>
          <p:cNvPr id="3" name="Content Placeholder 2"/>
          <p:cNvSpPr>
            <a:spLocks noGrp="1"/>
          </p:cNvSpPr>
          <p:nvPr>
            <p:ph idx="1"/>
          </p:nvPr>
        </p:nvSpPr>
        <p:spPr>
          <a:xfrm>
            <a:off x="457200" y="1447801"/>
            <a:ext cx="8229600" cy="4953000"/>
          </a:xfrm>
        </p:spPr>
        <p:txBody>
          <a:bodyPr>
            <a:noAutofit/>
          </a:bodyPr>
          <a:lstStyle/>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Color </a:t>
            </a:r>
            <a:r>
              <a:rPr lang="en-US" dirty="0">
                <a:latin typeface="Andalus" pitchFamily="18" charset="-78"/>
                <a:cs typeface="Andalus" pitchFamily="18" charset="-78"/>
              </a:rPr>
              <a:t>psychology is concerned with the effects of color </a:t>
            </a:r>
            <a:r>
              <a:rPr lang="en-US" dirty="0" smtClean="0">
                <a:latin typeface="Andalus" pitchFamily="18" charset="-78"/>
                <a:cs typeface="Andalus" pitchFamily="18" charset="-78"/>
              </a:rPr>
              <a:t>on </a:t>
            </a:r>
            <a:r>
              <a:rPr lang="en-US" dirty="0">
                <a:latin typeface="Andalus" pitchFamily="18" charset="-78"/>
                <a:cs typeface="Andalus" pitchFamily="18" charset="-78"/>
              </a:rPr>
              <a:t>mood, emotion, </a:t>
            </a:r>
            <a:r>
              <a:rPr lang="en-US" dirty="0" smtClean="0">
                <a:latin typeface="Andalus" pitchFamily="18" charset="-78"/>
                <a:cs typeface="Andalus" pitchFamily="18" charset="-78"/>
              </a:rPr>
              <a:t>behavior.</a:t>
            </a:r>
          </a:p>
          <a:p>
            <a:pPr marL="0" indent="0">
              <a:buClr>
                <a:schemeClr val="accent1">
                  <a:lumMod val="75000"/>
                </a:schemeClr>
              </a:buClr>
              <a:buSzPct val="140000"/>
              <a:buFont typeface="Wingdings" pitchFamily="2" charset="2"/>
              <a:buChar char="§"/>
            </a:pPr>
            <a:endParaRPr lang="en-US" dirty="0" smtClean="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a:latin typeface="Andalus" pitchFamily="18" charset="-78"/>
                <a:cs typeface="Andalus" pitchFamily="18" charset="-78"/>
              </a:rPr>
              <a:t>Certain colors can raise blood pressure, increase metabolism, or cause eyestrain. </a:t>
            </a:r>
            <a:endParaRPr lang="en-US" dirty="0" smtClean="0">
              <a:latin typeface="Andalus" pitchFamily="18" charset="-78"/>
              <a:cs typeface="Andalus" pitchFamily="18" charset="-78"/>
            </a:endParaRPr>
          </a:p>
          <a:p>
            <a:pPr marL="0" indent="0">
              <a:buClr>
                <a:schemeClr val="accent1">
                  <a:lumMod val="75000"/>
                </a:schemeClr>
              </a:buClr>
              <a:buSzPct val="140000"/>
              <a:buFont typeface="Wingdings" pitchFamily="2" charset="2"/>
              <a:buChar char="§"/>
            </a:pPr>
            <a:endParaRPr lang="en-US" dirty="0" smtClean="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a:latin typeface="Andalus" pitchFamily="18" charset="-78"/>
                <a:cs typeface="Andalus" pitchFamily="18" charset="-78"/>
              </a:rPr>
              <a:t>research has shown that when our eyes connect with a color, our brains release different chemicals that impact us on a physical and emotional </a:t>
            </a:r>
            <a:r>
              <a:rPr lang="en-US" dirty="0" smtClean="0">
                <a:latin typeface="Andalus" pitchFamily="18" charset="-78"/>
                <a:cs typeface="Andalus" pitchFamily="18" charset="-78"/>
              </a:rPr>
              <a:t>level.</a:t>
            </a: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p:txBody>
      </p:sp>
    </p:spTree>
    <p:extLst>
      <p:ext uri="{BB962C8B-B14F-4D97-AF65-F5344CB8AC3E}">
        <p14:creationId xmlns="" xmlns:p14="http://schemas.microsoft.com/office/powerpoint/2010/main" val="2715437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305800" cy="5334000"/>
          </a:xfrm>
        </p:spPr>
        <p:txBody>
          <a:bodyPr>
            <a:noAutofit/>
          </a:bodyPr>
          <a:lstStyle/>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Color therapy has been practiced in traditional healing professions for many years, but marketers and businesses more recently have also used color to shift human moods.</a:t>
            </a:r>
          </a:p>
          <a:p>
            <a:pPr>
              <a:buClr>
                <a:schemeClr val="accent1">
                  <a:lumMod val="75000"/>
                </a:schemeClr>
              </a:buClr>
              <a:buSzPct val="140000"/>
              <a:buFont typeface="Wingdings" pitchFamily="2" charset="2"/>
              <a:buChar char="§"/>
            </a:pPr>
            <a:endParaRPr lang="en-US" dirty="0" smtClean="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Once we learn a bit about the attributes of each color, we can use that information to promote the atmosphere we want in the different rooms of our homes</a:t>
            </a:r>
          </a:p>
          <a:p>
            <a:endParaRPr lang="en-US" dirty="0">
              <a:latin typeface="Comic Sans MS" pitchFamily="66" charset="0"/>
            </a:endParaRPr>
          </a:p>
        </p:txBody>
      </p:sp>
    </p:spTree>
    <p:extLst>
      <p:ext uri="{BB962C8B-B14F-4D97-AF65-F5344CB8AC3E}">
        <p14:creationId xmlns="" xmlns:p14="http://schemas.microsoft.com/office/powerpoint/2010/main" val="3563017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915400" cy="1179576"/>
          </a:xfrm>
        </p:spPr>
        <p:txBody>
          <a:bodyPr>
            <a:noAutofit/>
          </a:bodyPr>
          <a:lstStyle/>
          <a:p>
            <a:r>
              <a:rPr lang="en-GB" sz="4400" dirty="0" smtClean="0">
                <a:latin typeface="Comic Sans MS" pitchFamily="66" charset="0"/>
              </a:rPr>
              <a:t>Psychological effects of colours</a:t>
            </a:r>
            <a:br>
              <a:rPr lang="en-GB" sz="4400" dirty="0" smtClean="0">
                <a:latin typeface="Comic Sans MS" pitchFamily="66" charset="0"/>
              </a:rPr>
            </a:br>
            <a:endParaRPr lang="en-US" sz="4400" dirty="0">
              <a:latin typeface="Comic Sans MS" pitchFamily="66" charset="0"/>
            </a:endParaRPr>
          </a:p>
        </p:txBody>
      </p:sp>
      <p:pic>
        <p:nvPicPr>
          <p:cNvPr id="6" name="Content Placeholder 5" descr="psychological-effects-of-colours-on-human-mind.jpg"/>
          <p:cNvPicPr>
            <a:picLocks noGrp="1" noChangeAspect="1"/>
          </p:cNvPicPr>
          <p:nvPr>
            <p:ph idx="1"/>
          </p:nvPr>
        </p:nvPicPr>
        <p:blipFill>
          <a:blip r:embed="rId2" cstate="print"/>
          <a:stretch>
            <a:fillRect/>
          </a:stretch>
        </p:blipFill>
        <p:spPr>
          <a:xfrm>
            <a:off x="0" y="1143000"/>
            <a:ext cx="9144000" cy="57150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915400" cy="1103376"/>
          </a:xfrm>
        </p:spPr>
        <p:txBody>
          <a:bodyPr>
            <a:noAutofit/>
          </a:bodyPr>
          <a:lstStyle/>
          <a:p>
            <a:r>
              <a:rPr lang="en-GB" sz="4400" dirty="0" smtClean="0">
                <a:latin typeface="Comic Sans MS" pitchFamily="66" charset="0"/>
              </a:rPr>
              <a:t>Psychological effects of colours</a:t>
            </a:r>
            <a:br>
              <a:rPr lang="en-GB" sz="4400" dirty="0" smtClean="0">
                <a:latin typeface="Comic Sans MS" pitchFamily="66" charset="0"/>
              </a:rPr>
            </a:br>
            <a:endParaRPr lang="en-US" sz="4400" dirty="0">
              <a:latin typeface="Comic Sans MS" pitchFamily="66" charset="0"/>
            </a:endParaRPr>
          </a:p>
        </p:txBody>
      </p:sp>
      <p:sp>
        <p:nvSpPr>
          <p:cNvPr id="3" name="Content Placeholder 2"/>
          <p:cNvSpPr>
            <a:spLocks noGrp="1"/>
          </p:cNvSpPr>
          <p:nvPr>
            <p:ph idx="1"/>
          </p:nvPr>
        </p:nvSpPr>
        <p:spPr>
          <a:xfrm>
            <a:off x="457200" y="1600201"/>
            <a:ext cx="8229600" cy="4800600"/>
          </a:xfrm>
        </p:spPr>
        <p:txBody>
          <a:bodyPr>
            <a:noAutofit/>
          </a:bodyPr>
          <a:lstStyle/>
          <a:p>
            <a:pPr algn="just">
              <a:buClr>
                <a:schemeClr val="accent1">
                  <a:lumMod val="75000"/>
                </a:schemeClr>
              </a:buClr>
              <a:buSzPct val="140000"/>
              <a:buFont typeface="Wingdings" pitchFamily="2" charset="2"/>
              <a:buChar char="§"/>
            </a:pPr>
            <a:r>
              <a:rPr lang="en-GB" dirty="0" smtClean="0">
                <a:latin typeface="Andalus" pitchFamily="18" charset="-78"/>
                <a:cs typeface="Andalus" pitchFamily="18" charset="-78"/>
              </a:rPr>
              <a:t>Colours have the ability to invoke in us a variety of moods. Although not everybody will have the same feelings seeing a certain colour (think about age and positive/negative memories related to a specific colour), the psychological effects are shared by the majority. </a:t>
            </a:r>
          </a:p>
          <a:p>
            <a:pPr algn="just">
              <a:buClr>
                <a:schemeClr val="accent1">
                  <a:lumMod val="75000"/>
                </a:schemeClr>
              </a:buClr>
              <a:buSzPct val="140000"/>
              <a:buFont typeface="Wingdings" pitchFamily="2" charset="2"/>
              <a:buChar char="§"/>
            </a:pPr>
            <a:r>
              <a:rPr lang="en-GB" dirty="0" smtClean="0">
                <a:latin typeface="Andalus" pitchFamily="18" charset="-78"/>
                <a:cs typeface="Andalus" pitchFamily="18" charset="-78"/>
              </a:rPr>
              <a:t>While perceptions of </a:t>
            </a:r>
            <a:r>
              <a:rPr lang="en-GB" dirty="0" err="1" smtClean="0">
                <a:latin typeface="Andalus" pitchFamily="18" charset="-78"/>
                <a:cs typeface="Andalus" pitchFamily="18" charset="-78"/>
              </a:rPr>
              <a:t>color</a:t>
            </a:r>
            <a:r>
              <a:rPr lang="en-GB" dirty="0" smtClean="0">
                <a:latin typeface="Andalus" pitchFamily="18" charset="-78"/>
                <a:cs typeface="Andalus" pitchFamily="18" charset="-78"/>
              </a:rPr>
              <a:t> are somewhat subjective, there are some </a:t>
            </a:r>
            <a:r>
              <a:rPr lang="en-GB" dirty="0" err="1" smtClean="0">
                <a:latin typeface="Andalus" pitchFamily="18" charset="-78"/>
                <a:cs typeface="Andalus" pitchFamily="18" charset="-78"/>
              </a:rPr>
              <a:t>color</a:t>
            </a:r>
            <a:r>
              <a:rPr lang="en-GB" dirty="0" smtClean="0">
                <a:latin typeface="Andalus" pitchFamily="18" charset="-78"/>
                <a:cs typeface="Andalus" pitchFamily="18" charset="-78"/>
              </a:rPr>
              <a:t> effects that have universal meaning</a:t>
            </a:r>
          </a:p>
          <a:p>
            <a:pPr algn="just">
              <a:buClr>
                <a:schemeClr val="accent1">
                  <a:lumMod val="75000"/>
                </a:schemeClr>
              </a:buClr>
              <a:buSzPct val="140000"/>
              <a:buFont typeface="Wingdings" pitchFamily="2" charset="2"/>
              <a:buChar char="§"/>
            </a:pPr>
            <a:endParaRPr lang="en-GB" dirty="0" smtClean="0">
              <a:latin typeface="Andalus" pitchFamily="18" charset="-78"/>
              <a:cs typeface="Andalus" pitchFamily="18" charset="-78"/>
            </a:endParaRP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991600" cy="1252728"/>
          </a:xfrm>
        </p:spPr>
        <p:txBody>
          <a:bodyPr>
            <a:noAutofit/>
          </a:bodyPr>
          <a:lstStyle/>
          <a:p>
            <a:r>
              <a:rPr lang="en-GB" sz="3600" dirty="0" smtClean="0">
                <a:latin typeface="Comic Sans MS" pitchFamily="66" charset="0"/>
              </a:rPr>
              <a:t/>
            </a:r>
            <a:br>
              <a:rPr lang="en-GB" sz="3600" dirty="0" smtClean="0">
                <a:latin typeface="Comic Sans MS" pitchFamily="66" charset="0"/>
              </a:rPr>
            </a:br>
            <a:r>
              <a:rPr lang="en-GB" sz="3600" dirty="0" smtClean="0">
                <a:latin typeface="Comic Sans MS" pitchFamily="66" charset="0"/>
              </a:rPr>
              <a:t>Psychological Effects of Warm </a:t>
            </a:r>
            <a:r>
              <a:rPr lang="en-GB" sz="3600" dirty="0" err="1" smtClean="0">
                <a:latin typeface="Comic Sans MS" pitchFamily="66" charset="0"/>
              </a:rPr>
              <a:t>Colors</a:t>
            </a:r>
            <a:r>
              <a:rPr lang="en-GB" sz="3600" dirty="0" smtClean="0">
                <a:latin typeface="Comic Sans MS" pitchFamily="66" charset="0"/>
              </a:rPr>
              <a:t/>
            </a:r>
            <a:br>
              <a:rPr lang="en-GB" sz="3600" dirty="0" smtClean="0">
                <a:latin typeface="Comic Sans MS" pitchFamily="66" charset="0"/>
              </a:rPr>
            </a:br>
            <a:endParaRPr lang="en-US" sz="3600" dirty="0">
              <a:latin typeface="Comic Sans MS" pitchFamily="66" charset="0"/>
            </a:endParaRPr>
          </a:p>
        </p:txBody>
      </p:sp>
      <p:pic>
        <p:nvPicPr>
          <p:cNvPr id="4" name="Content Placeholder 3" descr="IMG_8454.jpg"/>
          <p:cNvPicPr>
            <a:picLocks noGrp="1" noChangeAspect="1"/>
          </p:cNvPicPr>
          <p:nvPr>
            <p:ph idx="1"/>
          </p:nvPr>
        </p:nvPicPr>
        <p:blipFill>
          <a:blip r:embed="rId2" cstate="print"/>
          <a:stretch>
            <a:fillRect/>
          </a:stretch>
        </p:blipFill>
        <p:spPr>
          <a:xfrm>
            <a:off x="0" y="1447800"/>
            <a:ext cx="9144000" cy="54102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5448"/>
            <a:ext cx="8915400" cy="1252728"/>
          </a:xfrm>
        </p:spPr>
        <p:txBody>
          <a:bodyPr>
            <a:noAutofit/>
          </a:bodyPr>
          <a:lstStyle/>
          <a:p>
            <a:r>
              <a:rPr lang="en-GB" sz="4400" b="1" dirty="0" smtClean="0">
                <a:latin typeface="Comic Sans MS" pitchFamily="66" charset="0"/>
              </a:rPr>
              <a:t/>
            </a:r>
            <a:br>
              <a:rPr lang="en-GB" sz="4400" b="1" dirty="0" smtClean="0">
                <a:latin typeface="Comic Sans MS" pitchFamily="66" charset="0"/>
              </a:rPr>
            </a:br>
            <a:r>
              <a:rPr lang="en-GB" sz="4400" b="1" dirty="0" smtClean="0">
                <a:latin typeface="Comic Sans MS" pitchFamily="66" charset="0"/>
              </a:rPr>
              <a:t>Psychological </a:t>
            </a:r>
            <a:r>
              <a:rPr lang="en-GB" sz="4400" b="1" dirty="0">
                <a:latin typeface="Comic Sans MS" pitchFamily="66" charset="0"/>
              </a:rPr>
              <a:t>Effects of Warm </a:t>
            </a:r>
            <a:r>
              <a:rPr lang="en-GB" sz="4400" b="1" dirty="0" err="1" smtClean="0">
                <a:latin typeface="Comic Sans MS" pitchFamily="66" charset="0"/>
              </a:rPr>
              <a:t>Colors</a:t>
            </a:r>
            <a:r>
              <a:rPr lang="en-GB" sz="4400" b="1" dirty="0" smtClean="0">
                <a:latin typeface="Comic Sans MS" pitchFamily="66" charset="0"/>
              </a:rPr>
              <a:t>:</a:t>
            </a:r>
            <a:r>
              <a:rPr lang="en-GB" sz="4400" b="1" dirty="0">
                <a:latin typeface="Comic Sans MS" pitchFamily="66" charset="0"/>
              </a:rPr>
              <a:t/>
            </a:r>
            <a:br>
              <a:rPr lang="en-GB" sz="4400" b="1" dirty="0">
                <a:latin typeface="Comic Sans MS" pitchFamily="66" charset="0"/>
              </a:rPr>
            </a:br>
            <a:endParaRPr lang="en-GB" sz="4400" dirty="0">
              <a:latin typeface="Comic Sans MS" pitchFamily="66" charset="0"/>
            </a:endParaRPr>
          </a:p>
        </p:txBody>
      </p:sp>
      <p:sp>
        <p:nvSpPr>
          <p:cNvPr id="3" name="Content Placeholder 2"/>
          <p:cNvSpPr>
            <a:spLocks noGrp="1"/>
          </p:cNvSpPr>
          <p:nvPr>
            <p:ph idx="1"/>
          </p:nvPr>
        </p:nvSpPr>
        <p:spPr>
          <a:xfrm>
            <a:off x="457200" y="1571612"/>
            <a:ext cx="8229600" cy="4554551"/>
          </a:xfrm>
        </p:spPr>
        <p:txBody>
          <a:bodyPr>
            <a:normAutofit/>
          </a:bodyPr>
          <a:lstStyle/>
          <a:p>
            <a:pPr>
              <a:buClr>
                <a:schemeClr val="accent1">
                  <a:lumMod val="75000"/>
                </a:schemeClr>
              </a:buClr>
              <a:buSzPct val="140000"/>
              <a:buFont typeface="Wingdings" pitchFamily="2" charset="2"/>
              <a:buChar char="§"/>
            </a:pPr>
            <a:endParaRPr lang="en-GB" dirty="0" smtClean="0">
              <a:latin typeface="Andalus" pitchFamily="18" charset="-78"/>
              <a:cs typeface="Andalus" pitchFamily="18" charset="-78"/>
            </a:endParaRPr>
          </a:p>
          <a:p>
            <a:pPr>
              <a:buClr>
                <a:schemeClr val="accent1">
                  <a:lumMod val="75000"/>
                </a:schemeClr>
              </a:buClr>
              <a:buSzPct val="140000"/>
              <a:buFont typeface="Wingdings" pitchFamily="2" charset="2"/>
              <a:buChar char="§"/>
            </a:pPr>
            <a:r>
              <a:rPr lang="en-GB" dirty="0" smtClean="0">
                <a:latin typeface="Andalus" pitchFamily="18" charset="-78"/>
                <a:cs typeface="Andalus" pitchFamily="18" charset="-78"/>
              </a:rPr>
              <a:t> </a:t>
            </a:r>
            <a:r>
              <a:rPr lang="en-GB" dirty="0" err="1">
                <a:latin typeface="Andalus" pitchFamily="18" charset="-78"/>
                <a:cs typeface="Andalus" pitchFamily="18" charset="-78"/>
              </a:rPr>
              <a:t>Colors</a:t>
            </a:r>
            <a:r>
              <a:rPr lang="en-GB" dirty="0">
                <a:latin typeface="Andalus" pitchFamily="18" charset="-78"/>
                <a:cs typeface="Andalus" pitchFamily="18" charset="-78"/>
              </a:rPr>
              <a:t> in the red area of the </a:t>
            </a:r>
            <a:r>
              <a:rPr lang="en-GB" dirty="0" err="1">
                <a:latin typeface="Andalus" pitchFamily="18" charset="-78"/>
                <a:cs typeface="Andalus" pitchFamily="18" charset="-78"/>
              </a:rPr>
              <a:t>color</a:t>
            </a:r>
            <a:r>
              <a:rPr lang="en-GB" dirty="0">
                <a:latin typeface="Andalus" pitchFamily="18" charset="-78"/>
                <a:cs typeface="Andalus" pitchFamily="18" charset="-78"/>
              </a:rPr>
              <a:t> spectrum are known as warm </a:t>
            </a:r>
            <a:r>
              <a:rPr lang="en-GB" dirty="0" err="1">
                <a:latin typeface="Andalus" pitchFamily="18" charset="-78"/>
                <a:cs typeface="Andalus" pitchFamily="18" charset="-78"/>
              </a:rPr>
              <a:t>colors</a:t>
            </a:r>
            <a:r>
              <a:rPr lang="en-GB" dirty="0">
                <a:latin typeface="Andalus" pitchFamily="18" charset="-78"/>
                <a:cs typeface="Andalus" pitchFamily="18" charset="-78"/>
              </a:rPr>
              <a:t> and include red, orange and yellow. These warm </a:t>
            </a:r>
            <a:r>
              <a:rPr lang="en-GB" dirty="0" err="1">
                <a:latin typeface="Andalus" pitchFamily="18" charset="-78"/>
                <a:cs typeface="Andalus" pitchFamily="18" charset="-78"/>
              </a:rPr>
              <a:t>colors</a:t>
            </a:r>
            <a:r>
              <a:rPr lang="en-GB" dirty="0">
                <a:latin typeface="Andalus" pitchFamily="18" charset="-78"/>
                <a:cs typeface="Andalus" pitchFamily="18" charset="-78"/>
              </a:rPr>
              <a:t> evoke emotions ranging from feelings of warmth and comfort to feelings of anger and hostility. </a:t>
            </a:r>
          </a:p>
          <a:p>
            <a:pPr>
              <a:buClr>
                <a:schemeClr val="accent1">
                  <a:lumMod val="75000"/>
                </a:schemeClr>
              </a:buClr>
              <a:buSzPct val="140000"/>
              <a:buFont typeface="Wingdings" pitchFamily="2" charset="2"/>
              <a:buChar char="§"/>
            </a:pPr>
            <a:endParaRPr lang="en" dirty="0">
              <a:latin typeface="Andalus" pitchFamily="18" charset="-78"/>
              <a:cs typeface="Andalus" pitchFamily="18" charset="-78"/>
            </a:endParaRPr>
          </a:p>
          <a:p>
            <a:pPr>
              <a:buClr>
                <a:schemeClr val="accent1">
                  <a:lumMod val="75000"/>
                </a:schemeClr>
              </a:buClr>
              <a:buSzPct val="140000"/>
              <a:buFont typeface="Wingdings" pitchFamily="2" charset="2"/>
              <a:buChar char="§"/>
            </a:pPr>
            <a:endParaRPr lang="en-GB" dirty="0">
              <a:latin typeface="Andalus" pitchFamily="18" charset="-78"/>
              <a:cs typeface="Andalus"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5400" dirty="0" smtClean="0">
                <a:latin typeface="Comic Sans MS" pitchFamily="66" charset="0"/>
              </a:rPr>
              <a:t>Continue.....</a:t>
            </a:r>
            <a:endParaRPr lang="en-GB" sz="5400" dirty="0">
              <a:latin typeface="Comic Sans MS" pitchFamily="66" charset="0"/>
            </a:endParaRPr>
          </a:p>
        </p:txBody>
      </p:sp>
      <p:sp>
        <p:nvSpPr>
          <p:cNvPr id="3" name="Content Placeholder 2"/>
          <p:cNvSpPr>
            <a:spLocks noGrp="1"/>
          </p:cNvSpPr>
          <p:nvPr>
            <p:ph idx="1"/>
          </p:nvPr>
        </p:nvSpPr>
        <p:spPr/>
        <p:txBody>
          <a:bodyPr/>
          <a:lstStyle/>
          <a:p>
            <a:pPr>
              <a:buClr>
                <a:schemeClr val="accent1">
                  <a:lumMod val="75000"/>
                </a:schemeClr>
              </a:buClr>
              <a:buSzPct val="140000"/>
              <a:buFont typeface="Wingdings" pitchFamily="2" charset="2"/>
              <a:buChar char="§"/>
            </a:pPr>
            <a:r>
              <a:rPr lang="en-GB" dirty="0">
                <a:latin typeface="Andalus" pitchFamily="18" charset="-78"/>
                <a:cs typeface="Andalus" pitchFamily="18" charset="-78"/>
              </a:rPr>
              <a:t>You do want to be careful about using bright </a:t>
            </a:r>
            <a:r>
              <a:rPr lang="en-GB" dirty="0" err="1">
                <a:latin typeface="Andalus" pitchFamily="18" charset="-78"/>
                <a:cs typeface="Andalus" pitchFamily="18" charset="-78"/>
              </a:rPr>
              <a:t>colors</a:t>
            </a:r>
            <a:r>
              <a:rPr lang="en-GB" dirty="0">
                <a:latin typeface="Andalus" pitchFamily="18" charset="-78"/>
                <a:cs typeface="Andalus" pitchFamily="18" charset="-78"/>
              </a:rPr>
              <a:t> like orange and especially yellow. They reflect more light and excessively stimulate a person’s eyes which can lead to irritation. You also probably don’t want to paint your dining room or kitchen these </a:t>
            </a:r>
            <a:r>
              <a:rPr lang="en-GB" dirty="0" err="1">
                <a:latin typeface="Andalus" pitchFamily="18" charset="-78"/>
                <a:cs typeface="Andalus" pitchFamily="18" charset="-78"/>
              </a:rPr>
              <a:t>colors</a:t>
            </a:r>
            <a:r>
              <a:rPr lang="en-GB" dirty="0">
                <a:latin typeface="Andalus" pitchFamily="18" charset="-78"/>
                <a:cs typeface="Andalus" pitchFamily="18" charset="-78"/>
              </a:rPr>
              <a:t> if you’re a calorie-counter.</a:t>
            </a:r>
          </a:p>
          <a:p>
            <a:pPr>
              <a:buClr>
                <a:schemeClr val="accent1">
                  <a:lumMod val="75000"/>
                </a:schemeClr>
              </a:buClr>
              <a:buSzPct val="140000"/>
              <a:buFont typeface="Wingdings" pitchFamily="2" charset="2"/>
              <a:buChar char="§"/>
            </a:pPr>
            <a:endParaRPr lang="en" dirty="0">
              <a:latin typeface="Andalus" pitchFamily="18" charset="-78"/>
              <a:cs typeface="Andalus" pitchFamily="18" charset="-78"/>
            </a:endParaRPr>
          </a:p>
          <a:p>
            <a:pPr>
              <a:buClr>
                <a:schemeClr val="accent1">
                  <a:lumMod val="75000"/>
                </a:schemeClr>
              </a:buClr>
              <a:buSzPct val="140000"/>
              <a:buFont typeface="Wingdings" pitchFamily="2" charset="2"/>
              <a:buChar char="§"/>
            </a:pPr>
            <a:endParaRPr lang="en-GB" dirty="0">
              <a:latin typeface="Andalus" pitchFamily="18" charset="-78"/>
              <a:cs typeface="Andalus" pitchFamily="18"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5448"/>
            <a:ext cx="8991600" cy="1252728"/>
          </a:xfrm>
        </p:spPr>
        <p:txBody>
          <a:bodyPr>
            <a:noAutofit/>
          </a:bodyPr>
          <a:lstStyle/>
          <a:p>
            <a:r>
              <a:rPr lang="en-GB" sz="4000" dirty="0" smtClean="0">
                <a:latin typeface="Comic Sans MS" pitchFamily="66" charset="0"/>
              </a:rPr>
              <a:t>Psychological Effects of Cool </a:t>
            </a:r>
            <a:r>
              <a:rPr lang="en-GB" sz="4000" dirty="0" err="1" smtClean="0">
                <a:latin typeface="Comic Sans MS" pitchFamily="66" charset="0"/>
              </a:rPr>
              <a:t>Colors</a:t>
            </a:r>
            <a:r>
              <a:rPr lang="en-GB" sz="4000" dirty="0" smtClean="0">
                <a:latin typeface="Comic Sans MS" pitchFamily="66" charset="0"/>
              </a:rPr>
              <a:t>:</a:t>
            </a:r>
            <a:endParaRPr lang="en-US" sz="4000" dirty="0">
              <a:latin typeface="Comic Sans MS" pitchFamily="66" charset="0"/>
            </a:endParaRPr>
          </a:p>
        </p:txBody>
      </p:sp>
      <p:pic>
        <p:nvPicPr>
          <p:cNvPr id="4" name="Content Placeholder 3" descr="vv.jpg"/>
          <p:cNvPicPr>
            <a:picLocks noGrp="1" noChangeAspect="1"/>
          </p:cNvPicPr>
          <p:nvPr>
            <p:ph idx="1"/>
          </p:nvPr>
        </p:nvPicPr>
        <p:blipFill>
          <a:blip r:embed="rId2" cstate="print"/>
          <a:stretch>
            <a:fillRect/>
          </a:stretch>
        </p:blipFill>
        <p:spPr>
          <a:xfrm>
            <a:off x="0" y="1371600"/>
            <a:ext cx="9144000" cy="5486399"/>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5448"/>
            <a:ext cx="8991600" cy="1252728"/>
          </a:xfrm>
        </p:spPr>
        <p:txBody>
          <a:bodyPr>
            <a:normAutofit/>
          </a:bodyPr>
          <a:lstStyle/>
          <a:p>
            <a:r>
              <a:rPr lang="en-GB" sz="3600" b="1" dirty="0">
                <a:latin typeface="Comic Sans MS" pitchFamily="66" charset="0"/>
              </a:rPr>
              <a:t>Psychological Effects of Cool </a:t>
            </a:r>
            <a:r>
              <a:rPr lang="en-GB" sz="3600" b="1" dirty="0" err="1" smtClean="0">
                <a:latin typeface="Comic Sans MS" pitchFamily="66" charset="0"/>
              </a:rPr>
              <a:t>Colors</a:t>
            </a:r>
            <a:r>
              <a:rPr lang="en-GB" sz="3600" b="1" dirty="0" smtClean="0">
                <a:latin typeface="Comic Sans MS" pitchFamily="66" charset="0"/>
              </a:rPr>
              <a:t>:</a:t>
            </a:r>
            <a:endParaRPr lang="en-GB" sz="3600" dirty="0">
              <a:latin typeface="Comic Sans MS" pitchFamily="66" charset="0"/>
            </a:endParaRPr>
          </a:p>
        </p:txBody>
      </p:sp>
      <p:sp>
        <p:nvSpPr>
          <p:cNvPr id="3" name="Content Placeholder 2"/>
          <p:cNvSpPr>
            <a:spLocks noGrp="1"/>
          </p:cNvSpPr>
          <p:nvPr>
            <p:ph idx="1"/>
          </p:nvPr>
        </p:nvSpPr>
        <p:spPr/>
        <p:txBody>
          <a:bodyPr/>
          <a:lstStyle/>
          <a:p>
            <a:pPr>
              <a:buClr>
                <a:schemeClr val="accent1">
                  <a:lumMod val="75000"/>
                </a:schemeClr>
              </a:buClr>
              <a:buSzPct val="140000"/>
              <a:buFont typeface="Wingdings" pitchFamily="2" charset="2"/>
              <a:buChar char="§"/>
            </a:pPr>
            <a:endParaRPr lang="en-GB" dirty="0" smtClean="0">
              <a:latin typeface="Andalus" pitchFamily="18" charset="-78"/>
              <a:cs typeface="Andalus" pitchFamily="18" charset="-78"/>
            </a:endParaRPr>
          </a:p>
          <a:p>
            <a:pPr>
              <a:buClr>
                <a:schemeClr val="accent1">
                  <a:lumMod val="75000"/>
                </a:schemeClr>
              </a:buClr>
              <a:buSzPct val="140000"/>
              <a:buFont typeface="Wingdings" pitchFamily="2" charset="2"/>
              <a:buChar char="§"/>
            </a:pPr>
            <a:r>
              <a:rPr lang="en-GB" dirty="0" err="1" smtClean="0">
                <a:latin typeface="Andalus" pitchFamily="18" charset="-78"/>
                <a:cs typeface="Andalus" pitchFamily="18" charset="-78"/>
              </a:rPr>
              <a:t>Colors</a:t>
            </a:r>
            <a:r>
              <a:rPr lang="en-GB" dirty="0" smtClean="0">
                <a:latin typeface="Andalus" pitchFamily="18" charset="-78"/>
                <a:cs typeface="Andalus" pitchFamily="18" charset="-78"/>
              </a:rPr>
              <a:t> on the blue side of the spectrum are known as cool </a:t>
            </a:r>
            <a:r>
              <a:rPr lang="en-GB" dirty="0" err="1" smtClean="0">
                <a:latin typeface="Andalus" pitchFamily="18" charset="-78"/>
                <a:cs typeface="Andalus" pitchFamily="18" charset="-78"/>
              </a:rPr>
              <a:t>colors</a:t>
            </a:r>
            <a:r>
              <a:rPr lang="en-GB" dirty="0" smtClean="0">
                <a:latin typeface="Andalus" pitchFamily="18" charset="-78"/>
                <a:cs typeface="Andalus" pitchFamily="18" charset="-78"/>
              </a:rPr>
              <a:t> and include blue, purple and green. These </a:t>
            </a:r>
            <a:r>
              <a:rPr lang="en-GB" dirty="0" err="1" smtClean="0">
                <a:latin typeface="Andalus" pitchFamily="18" charset="-78"/>
                <a:cs typeface="Andalus" pitchFamily="18" charset="-78"/>
              </a:rPr>
              <a:t>colors</a:t>
            </a:r>
            <a:r>
              <a:rPr lang="en-GB" dirty="0" smtClean="0">
                <a:latin typeface="Andalus" pitchFamily="18" charset="-78"/>
                <a:cs typeface="Andalus" pitchFamily="18" charset="-78"/>
              </a:rPr>
              <a:t> are often described as calm, but can also call to mind feelings of sadness or indifference.</a:t>
            </a:r>
            <a:endParaRPr lang="en-GB" dirty="0">
              <a:latin typeface="Andalus" pitchFamily="18" charset="-78"/>
              <a:cs typeface="Andalus" pitchFamily="18"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5400" dirty="0" smtClean="0">
                <a:latin typeface="Comic Sans MS" pitchFamily="66" charset="0"/>
              </a:rPr>
              <a:t>Continue......</a:t>
            </a:r>
            <a:endParaRPr lang="en-GB" sz="5400" dirty="0">
              <a:latin typeface="Comic Sans MS" pitchFamily="66" charset="0"/>
            </a:endParaRPr>
          </a:p>
        </p:txBody>
      </p:sp>
      <p:sp>
        <p:nvSpPr>
          <p:cNvPr id="3" name="Content Placeholder 2"/>
          <p:cNvSpPr>
            <a:spLocks noGrp="1"/>
          </p:cNvSpPr>
          <p:nvPr>
            <p:ph idx="1"/>
          </p:nvPr>
        </p:nvSpPr>
        <p:spPr/>
        <p:txBody>
          <a:bodyPr/>
          <a:lstStyle/>
          <a:p>
            <a:pPr>
              <a:buClr>
                <a:schemeClr val="accent1">
                  <a:lumMod val="75000"/>
                </a:schemeClr>
              </a:buClr>
              <a:buSzPct val="140000"/>
              <a:buFont typeface="Wingdings" pitchFamily="2" charset="2"/>
              <a:buChar char="§"/>
            </a:pPr>
            <a:r>
              <a:rPr lang="en-GB" dirty="0">
                <a:latin typeface="Andalus" pitchFamily="18" charset="-78"/>
                <a:cs typeface="Andalus" pitchFamily="18" charset="-78"/>
              </a:rPr>
              <a:t>Are you looking for a peaceful and calming environment? You might consider using green and/or blue. These cool </a:t>
            </a:r>
            <a:r>
              <a:rPr lang="en-GB" dirty="0" err="1">
                <a:latin typeface="Andalus" pitchFamily="18" charset="-78"/>
                <a:cs typeface="Andalus" pitchFamily="18" charset="-78"/>
              </a:rPr>
              <a:t>colors</a:t>
            </a:r>
            <a:r>
              <a:rPr lang="en-GB" dirty="0">
                <a:latin typeface="Andalus" pitchFamily="18" charset="-78"/>
                <a:cs typeface="Andalus" pitchFamily="18" charset="-78"/>
              </a:rPr>
              <a:t> are typically considered restful. There is actually a bit of scientific logic applied to this – because the eye focuses the </a:t>
            </a:r>
            <a:r>
              <a:rPr lang="en-GB" dirty="0" err="1">
                <a:latin typeface="Andalus" pitchFamily="18" charset="-78"/>
                <a:cs typeface="Andalus" pitchFamily="18" charset="-78"/>
              </a:rPr>
              <a:t>color</a:t>
            </a:r>
            <a:r>
              <a:rPr lang="en-GB" dirty="0">
                <a:latin typeface="Andalus" pitchFamily="18" charset="-78"/>
                <a:cs typeface="Andalus" pitchFamily="18" charset="-78"/>
              </a:rPr>
              <a:t> green directly on the retina, it is said to be less </a:t>
            </a:r>
            <a:r>
              <a:rPr lang="en-GB" dirty="0" err="1">
                <a:latin typeface="Andalus" pitchFamily="18" charset="-78"/>
                <a:cs typeface="Andalus" pitchFamily="18" charset="-78"/>
              </a:rPr>
              <a:t>strainful</a:t>
            </a:r>
            <a:r>
              <a:rPr lang="en-GB" dirty="0">
                <a:latin typeface="Andalus" pitchFamily="18" charset="-78"/>
                <a:cs typeface="Andalus" pitchFamily="18" charset="-78"/>
              </a:rPr>
              <a:t> on your eye muscles.</a:t>
            </a:r>
          </a:p>
          <a:p>
            <a:pPr>
              <a:buClr>
                <a:schemeClr val="accent1">
                  <a:lumMod val="75000"/>
                </a:schemeClr>
              </a:buClr>
              <a:buSzPct val="140000"/>
              <a:buFont typeface="Wingdings" pitchFamily="2" charset="2"/>
              <a:buChar char="§"/>
            </a:pPr>
            <a:endParaRPr lang="en-GB" dirty="0">
              <a:latin typeface="Andalus" pitchFamily="18" charset="-78"/>
              <a:cs typeface="Andalus" pitchFamily="18"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5400" dirty="0" smtClean="0">
                <a:latin typeface="Comic Sans MS" pitchFamily="66" charset="0"/>
              </a:rPr>
              <a:t>Continue......</a:t>
            </a:r>
            <a:endParaRPr lang="en-GB" sz="5400" dirty="0">
              <a:latin typeface="Comic Sans MS" pitchFamily="66" charset="0"/>
            </a:endParaRPr>
          </a:p>
        </p:txBody>
      </p:sp>
      <p:sp>
        <p:nvSpPr>
          <p:cNvPr id="3" name="Content Placeholder 2"/>
          <p:cNvSpPr>
            <a:spLocks noGrp="1"/>
          </p:cNvSpPr>
          <p:nvPr>
            <p:ph idx="1"/>
          </p:nvPr>
        </p:nvSpPr>
        <p:spPr/>
        <p:txBody>
          <a:bodyPr/>
          <a:lstStyle/>
          <a:p>
            <a:pPr>
              <a:buClr>
                <a:schemeClr val="accent1">
                  <a:lumMod val="75000"/>
                </a:schemeClr>
              </a:buClr>
              <a:buSzPct val="140000"/>
              <a:buFont typeface="Wingdings" pitchFamily="2" charset="2"/>
              <a:buChar char="§"/>
            </a:pPr>
            <a:r>
              <a:rPr lang="en-GB" dirty="0">
                <a:latin typeface="Andalus" pitchFamily="18" charset="-78"/>
                <a:cs typeface="Andalus" pitchFamily="18" charset="-78"/>
              </a:rPr>
              <a:t>The </a:t>
            </a:r>
            <a:r>
              <a:rPr lang="en-GB" dirty="0" err="1">
                <a:latin typeface="Andalus" pitchFamily="18" charset="-78"/>
                <a:cs typeface="Andalus" pitchFamily="18" charset="-78"/>
              </a:rPr>
              <a:t>color</a:t>
            </a:r>
            <a:r>
              <a:rPr lang="en-GB" dirty="0">
                <a:latin typeface="Andalus" pitchFamily="18" charset="-78"/>
                <a:cs typeface="Andalus" pitchFamily="18" charset="-78"/>
              </a:rPr>
              <a:t> blue is suggested for high-traffic rooms or rooms that you or other people will spend significant amounts of time. Another cool </a:t>
            </a:r>
            <a:r>
              <a:rPr lang="en-GB" dirty="0" err="1">
                <a:latin typeface="Andalus" pitchFamily="18" charset="-78"/>
                <a:cs typeface="Andalus" pitchFamily="18" charset="-78"/>
              </a:rPr>
              <a:t>color</a:t>
            </a:r>
            <a:r>
              <a:rPr lang="en-GB" dirty="0">
                <a:latin typeface="Andalus" pitchFamily="18" charset="-78"/>
                <a:cs typeface="Andalus" pitchFamily="18" charset="-78"/>
              </a:rPr>
              <a:t>, blue is typically a calming and serene </a:t>
            </a:r>
            <a:r>
              <a:rPr lang="en-GB" dirty="0" err="1">
                <a:latin typeface="Andalus" pitchFamily="18" charset="-78"/>
                <a:cs typeface="Andalus" pitchFamily="18" charset="-78"/>
              </a:rPr>
              <a:t>color</a:t>
            </a:r>
            <a:r>
              <a:rPr lang="en-GB" dirty="0">
                <a:latin typeface="Andalus" pitchFamily="18" charset="-78"/>
                <a:cs typeface="Andalus" pitchFamily="18" charset="-78"/>
              </a:rPr>
              <a:t>, said to decrease respiration and lower blood pressure. The bedroom is a great place to use these </a:t>
            </a:r>
            <a:r>
              <a:rPr lang="en-GB" dirty="0" err="1">
                <a:latin typeface="Andalus" pitchFamily="18" charset="-78"/>
                <a:cs typeface="Andalus" pitchFamily="18" charset="-78"/>
              </a:rPr>
              <a:t>colors</a:t>
            </a:r>
            <a:r>
              <a:rPr lang="en-GB" dirty="0">
                <a:latin typeface="Andalus" pitchFamily="18" charset="-78"/>
                <a:cs typeface="Andalus" pitchFamily="18" charset="-78"/>
              </a:rPr>
              <a:t> as they should help you relax.</a:t>
            </a:r>
          </a:p>
          <a:p>
            <a:pPr>
              <a:buClr>
                <a:schemeClr val="accent1">
                  <a:lumMod val="75000"/>
                </a:schemeClr>
              </a:buClr>
              <a:buSzPct val="140000"/>
              <a:buFont typeface="Wingdings" pitchFamily="2" charset="2"/>
              <a:buChar char="§"/>
            </a:pPr>
            <a:endParaRPr lang="en-GB" dirty="0">
              <a:latin typeface="Andalus" pitchFamily="18" charset="-78"/>
              <a:cs typeface="Andalus"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omic Sans MS" pitchFamily="66" charset="0"/>
              </a:rPr>
              <a:t>How different colours effect on mood ?</a:t>
            </a:r>
            <a:endParaRPr lang="en-US" dirty="0">
              <a:latin typeface="Comic Sans MS" pitchFamily="66" charset="0"/>
            </a:endParaRPr>
          </a:p>
        </p:txBody>
      </p:sp>
      <p:pic>
        <p:nvPicPr>
          <p:cNvPr id="6" name="Content Placeholder 5" descr="images (1).jpg"/>
          <p:cNvPicPr>
            <a:picLocks noGrp="1" noChangeAspect="1"/>
          </p:cNvPicPr>
          <p:nvPr>
            <p:ph idx="1"/>
          </p:nvPr>
        </p:nvPicPr>
        <p:blipFill>
          <a:blip r:embed="rId2" cstate="print"/>
          <a:stretch>
            <a:fillRect/>
          </a:stretch>
        </p:blipFill>
        <p:spPr>
          <a:xfrm>
            <a:off x="0" y="1371600"/>
            <a:ext cx="9144000" cy="54864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omic Sans MS" pitchFamily="66" charset="0"/>
              </a:rPr>
              <a:t>How </a:t>
            </a:r>
            <a:r>
              <a:rPr lang="en-GB" dirty="0">
                <a:latin typeface="Comic Sans MS" pitchFamily="66" charset="0"/>
              </a:rPr>
              <a:t>different colours effect on mood:</a:t>
            </a:r>
          </a:p>
        </p:txBody>
      </p:sp>
      <p:sp>
        <p:nvSpPr>
          <p:cNvPr id="3" name="Content Placeholder 2"/>
          <p:cNvSpPr>
            <a:spLocks noGrp="1"/>
          </p:cNvSpPr>
          <p:nvPr>
            <p:ph idx="1"/>
          </p:nvPr>
        </p:nvSpPr>
        <p:spPr/>
        <p:txBody>
          <a:bodyPr/>
          <a:lstStyle/>
          <a:p>
            <a:pPr>
              <a:buClr>
                <a:schemeClr val="accent1">
                  <a:lumMod val="75000"/>
                </a:schemeClr>
              </a:buClr>
              <a:buSzPct val="140000"/>
              <a:buFont typeface="Wingdings" pitchFamily="2" charset="2"/>
              <a:buChar char="§"/>
            </a:pPr>
            <a:r>
              <a:rPr lang="en-GB" dirty="0" err="1">
                <a:latin typeface="Andalus" pitchFamily="18" charset="-78"/>
                <a:cs typeface="Andalus" pitchFamily="18" charset="-78"/>
              </a:rPr>
              <a:t>color</a:t>
            </a:r>
            <a:r>
              <a:rPr lang="en-GB" dirty="0">
                <a:latin typeface="Andalus" pitchFamily="18" charset="-78"/>
                <a:cs typeface="Andalus" pitchFamily="18" charset="-78"/>
              </a:rPr>
              <a:t> can influence our mood and our thoughts. </a:t>
            </a:r>
            <a:r>
              <a:rPr lang="en-GB" dirty="0" err="1">
                <a:latin typeface="Andalus" pitchFamily="18" charset="-78"/>
                <a:cs typeface="Andalus" pitchFamily="18" charset="-78"/>
              </a:rPr>
              <a:t>Colors</a:t>
            </a:r>
            <a:r>
              <a:rPr lang="en-GB" dirty="0">
                <a:latin typeface="Andalus" pitchFamily="18" charset="-78"/>
                <a:cs typeface="Andalus" pitchFamily="18" charset="-78"/>
              </a:rPr>
              <a:t> affect people in many ways, depending upon one’s age, gender, ethnic background or local climate. Certain </a:t>
            </a:r>
            <a:r>
              <a:rPr lang="en-GB" dirty="0" err="1">
                <a:latin typeface="Andalus" pitchFamily="18" charset="-78"/>
                <a:cs typeface="Andalus" pitchFamily="18" charset="-78"/>
              </a:rPr>
              <a:t>colors</a:t>
            </a:r>
            <a:r>
              <a:rPr lang="en-GB" dirty="0">
                <a:latin typeface="Andalus" pitchFamily="18" charset="-78"/>
                <a:cs typeface="Andalus" pitchFamily="18" charset="-78"/>
              </a:rPr>
              <a:t> or groups of </a:t>
            </a:r>
            <a:r>
              <a:rPr lang="en-GB" dirty="0" err="1">
                <a:latin typeface="Andalus" pitchFamily="18" charset="-78"/>
                <a:cs typeface="Andalus" pitchFamily="18" charset="-78"/>
              </a:rPr>
              <a:t>colors</a:t>
            </a:r>
            <a:r>
              <a:rPr lang="en-GB" dirty="0">
                <a:latin typeface="Andalus" pitchFamily="18" charset="-78"/>
                <a:cs typeface="Andalus" pitchFamily="18" charset="-78"/>
              </a:rPr>
              <a:t> tend to get a similar reaction from most people – the overall difference being in the shade or tones used. So it’s important to choose wisely.</a:t>
            </a:r>
          </a:p>
          <a:p>
            <a:pPr>
              <a:buClr>
                <a:schemeClr val="accent1">
                  <a:lumMod val="75000"/>
                </a:schemeClr>
              </a:buClr>
              <a:buSzPct val="140000"/>
              <a:buFont typeface="Wingdings" pitchFamily="2" charset="2"/>
              <a:buChar char="§"/>
            </a:pPr>
            <a:endParaRPr lang="en-GB" dirty="0">
              <a:latin typeface="Andalus" pitchFamily="18" charset="-78"/>
              <a:cs typeface="Andalus" pitchFamily="18"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6355080" cy="762000"/>
          </a:xfrm>
        </p:spPr>
        <p:txBody>
          <a:bodyPr>
            <a:normAutofit fontScale="90000"/>
          </a:bodyPr>
          <a:lstStyle/>
          <a:p>
            <a:r>
              <a:rPr sz="7200" smtClean="0">
                <a:solidFill>
                  <a:schemeClr val="accent1">
                    <a:lumMod val="60000"/>
                    <a:lumOff val="40000"/>
                  </a:schemeClr>
                </a:solidFill>
                <a:latin typeface="Comic Sans MS" pitchFamily="66" charset="0"/>
              </a:rPr>
              <a:t>RED</a:t>
            </a:r>
            <a:endParaRPr lang="en-US" sz="7200" dirty="0">
              <a:solidFill>
                <a:schemeClr val="accent1">
                  <a:lumMod val="60000"/>
                  <a:lumOff val="40000"/>
                </a:schemeClr>
              </a:solidFill>
              <a:latin typeface="Comic Sans MS" pitchFamily="66" charset="0"/>
            </a:endParaRPr>
          </a:p>
        </p:txBody>
      </p:sp>
      <p:pic>
        <p:nvPicPr>
          <p:cNvPr id="5" name="Content Placeholder 4" descr="color_red_197.jpg"/>
          <p:cNvPicPr>
            <a:picLocks noGrp="1" noChangeAspect="1"/>
          </p:cNvPicPr>
          <p:nvPr>
            <p:ph idx="1"/>
          </p:nvPr>
        </p:nvPicPr>
        <p:blipFill>
          <a:blip r:embed="rId2" cstate="print"/>
          <a:stretch>
            <a:fillRect/>
          </a:stretch>
        </p:blipFill>
        <p:spPr>
          <a:xfrm>
            <a:off x="0" y="1371600"/>
            <a:ext cx="9143999" cy="54864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467600" cy="6722685"/>
          </a:xfrm>
          <a:prstGeom prst="rect">
            <a:avLst/>
          </a:prstGeom>
          <a:noFill/>
        </p:spPr>
        <p:txBody>
          <a:bodyPr wrap="square" rtlCol="0">
            <a:spAutoFit/>
          </a:bodyPr>
          <a:lstStyle/>
          <a:p>
            <a:pPr>
              <a:buClr>
                <a:srgbClr val="FF0000"/>
              </a:buClr>
              <a:buSzPct val="140000"/>
              <a:buFont typeface="Wingdings" pitchFamily="2" charset="2"/>
              <a:buChar char="§"/>
            </a:pPr>
            <a:r>
              <a:rPr lang="en-US" sz="3200" dirty="0">
                <a:latin typeface="Andalus" pitchFamily="18" charset="-78"/>
                <a:cs typeface="Andalus" pitchFamily="18" charset="-78"/>
              </a:rPr>
              <a:t>associated with high energy and power</a:t>
            </a:r>
            <a:r>
              <a:rPr lang="en-US" sz="3200" dirty="0" smtClean="0">
                <a:latin typeface="Andalus" pitchFamily="18" charset="-78"/>
                <a:cs typeface="Andalus" pitchFamily="18" charset="-78"/>
              </a:rPr>
              <a:t>.</a:t>
            </a:r>
          </a:p>
          <a:p>
            <a:pPr>
              <a:buClr>
                <a:srgbClr val="FF0000"/>
              </a:buClr>
              <a:buSzPct val="140000"/>
              <a:buFont typeface="Wingdings" pitchFamily="2" charset="2"/>
              <a:buChar char="§"/>
            </a:pPr>
            <a:endParaRPr lang="en-US" sz="3200" dirty="0" smtClean="0">
              <a:latin typeface="Andalus" pitchFamily="18" charset="-78"/>
              <a:cs typeface="Andalus" pitchFamily="18" charset="-78"/>
            </a:endParaRPr>
          </a:p>
          <a:p>
            <a:pPr>
              <a:buClr>
                <a:srgbClr val="FF0000"/>
              </a:buClr>
              <a:buSzPct val="140000"/>
              <a:buFont typeface="Wingdings" pitchFamily="2" charset="2"/>
              <a:buChar char="§"/>
            </a:pPr>
            <a:r>
              <a:rPr lang="en-US" sz="3200" dirty="0">
                <a:latin typeface="Andalus" pitchFamily="18" charset="-78"/>
                <a:cs typeface="Andalus" pitchFamily="18" charset="-78"/>
              </a:rPr>
              <a:t>signals courage, ambition and strength. </a:t>
            </a:r>
            <a:endParaRPr lang="en-US" sz="3200" dirty="0" smtClean="0">
              <a:latin typeface="Andalus" pitchFamily="18" charset="-78"/>
              <a:cs typeface="Andalus" pitchFamily="18" charset="-78"/>
            </a:endParaRPr>
          </a:p>
          <a:p>
            <a:pPr>
              <a:buClr>
                <a:srgbClr val="FF0000"/>
              </a:buClr>
              <a:buSzPct val="140000"/>
              <a:buFont typeface="Wingdings" pitchFamily="2" charset="2"/>
              <a:buChar char="§"/>
            </a:pPr>
            <a:endParaRPr lang="en-US" sz="3200" dirty="0" smtClean="0">
              <a:latin typeface="Andalus" pitchFamily="18" charset="-78"/>
              <a:cs typeface="Andalus" pitchFamily="18" charset="-78"/>
            </a:endParaRPr>
          </a:p>
          <a:p>
            <a:pPr>
              <a:buClr>
                <a:srgbClr val="FF0000"/>
              </a:buClr>
              <a:buSzPct val="140000"/>
              <a:buFont typeface="Wingdings" pitchFamily="2" charset="2"/>
              <a:buChar char="§"/>
            </a:pPr>
            <a:r>
              <a:rPr lang="en-US" sz="3200" dirty="0">
                <a:latin typeface="Andalus" pitchFamily="18" charset="-78"/>
                <a:cs typeface="Andalus" pitchFamily="18" charset="-78"/>
              </a:rPr>
              <a:t>It promotes alertness and speed, and connects us to our physical </a:t>
            </a:r>
            <a:r>
              <a:rPr lang="en-US" sz="3200" dirty="0" smtClean="0">
                <a:latin typeface="Andalus" pitchFamily="18" charset="-78"/>
                <a:cs typeface="Andalus" pitchFamily="18" charset="-78"/>
              </a:rPr>
              <a:t>self.</a:t>
            </a:r>
          </a:p>
          <a:p>
            <a:pPr>
              <a:buClr>
                <a:srgbClr val="FF0000"/>
              </a:buClr>
              <a:buSzPct val="140000"/>
              <a:buFont typeface="Wingdings" pitchFamily="2" charset="2"/>
              <a:buChar char="§"/>
            </a:pPr>
            <a:endParaRPr lang="en-US" sz="3200" dirty="0" smtClean="0">
              <a:latin typeface="Andalus" pitchFamily="18" charset="-78"/>
              <a:cs typeface="Andalus" pitchFamily="18" charset="-78"/>
            </a:endParaRPr>
          </a:p>
          <a:p>
            <a:pPr>
              <a:buClr>
                <a:srgbClr val="FF0000"/>
              </a:buClr>
              <a:buSzPct val="140000"/>
              <a:buFont typeface="Wingdings" pitchFamily="2" charset="2"/>
              <a:buChar char="§"/>
            </a:pPr>
            <a:r>
              <a:rPr lang="en-US" sz="3200" dirty="0">
                <a:latin typeface="Andalus" pitchFamily="18" charset="-78"/>
                <a:cs typeface="Andalus" pitchFamily="18" charset="-78"/>
              </a:rPr>
              <a:t>is too much red present, or if someone is sensitive to reds, they may experience feelings of irritation, anger or hostility</a:t>
            </a:r>
            <a:r>
              <a:rPr lang="en-US" sz="3200" dirty="0" smtClean="0">
                <a:latin typeface="Andalus" pitchFamily="18" charset="-78"/>
                <a:cs typeface="Andalus" pitchFamily="18" charset="-78"/>
              </a:rPr>
              <a:t>.</a:t>
            </a:r>
          </a:p>
          <a:p>
            <a:pPr>
              <a:buClr>
                <a:srgbClr val="FF0000"/>
              </a:buClr>
              <a:buSzPct val="140000"/>
              <a:buFont typeface="Wingdings" pitchFamily="2" charset="2"/>
              <a:buChar char="§"/>
            </a:pPr>
            <a:endParaRPr lang="en-US" sz="3200" dirty="0" smtClean="0">
              <a:latin typeface="Andalus" pitchFamily="18" charset="-78"/>
              <a:cs typeface="Andalus" pitchFamily="18" charset="-78"/>
            </a:endParaRPr>
          </a:p>
          <a:p>
            <a:pPr>
              <a:buClr>
                <a:srgbClr val="FF0000"/>
              </a:buClr>
              <a:buSzPct val="140000"/>
              <a:buFont typeface="Wingdings" pitchFamily="2" charset="2"/>
              <a:buChar char="§"/>
            </a:pPr>
            <a:r>
              <a:rPr lang="en-US" sz="3200" dirty="0">
                <a:latin typeface="Andalus" pitchFamily="18" charset="-78"/>
                <a:cs typeface="Andalus" pitchFamily="18" charset="-78"/>
              </a:rPr>
              <a:t>Often, red is best suited as an accent color instead of the primary color in </a:t>
            </a:r>
            <a:r>
              <a:rPr lang="en-US" sz="3200" dirty="0" smtClean="0">
                <a:latin typeface="Andalus" pitchFamily="18" charset="-78"/>
                <a:cs typeface="Andalus" pitchFamily="18" charset="-78"/>
              </a:rPr>
              <a:t>décor.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5638800" cy="762000"/>
          </a:xfrm>
        </p:spPr>
        <p:txBody>
          <a:bodyPr>
            <a:noAutofit/>
          </a:bodyPr>
          <a:lstStyle/>
          <a:p>
            <a:r>
              <a:rPr sz="5400" smtClean="0">
                <a:solidFill>
                  <a:schemeClr val="accent1">
                    <a:lumMod val="60000"/>
                    <a:lumOff val="40000"/>
                  </a:schemeClr>
                </a:solidFill>
                <a:latin typeface="Comic Sans MS" pitchFamily="66" charset="0"/>
              </a:rPr>
              <a:t>ORANGE</a:t>
            </a:r>
            <a:endParaRPr lang="en-US" sz="5400" dirty="0">
              <a:solidFill>
                <a:schemeClr val="accent1">
                  <a:lumMod val="60000"/>
                  <a:lumOff val="40000"/>
                </a:schemeClr>
              </a:solidFill>
              <a:latin typeface="Comic Sans MS" pitchFamily="66" charset="0"/>
            </a:endParaRPr>
          </a:p>
        </p:txBody>
      </p:sp>
      <p:pic>
        <p:nvPicPr>
          <p:cNvPr id="5" name="Content Placeholder 4" descr="117_example.jpg"/>
          <p:cNvPicPr>
            <a:picLocks noGrp="1" noChangeAspect="1"/>
          </p:cNvPicPr>
          <p:nvPr>
            <p:ph idx="1"/>
          </p:nvPr>
        </p:nvPicPr>
        <p:blipFill>
          <a:blip r:embed="rId2" cstate="print"/>
          <a:stretch>
            <a:fillRect/>
          </a:stretch>
        </p:blipFill>
        <p:spPr>
          <a:xfrm>
            <a:off x="0" y="1447800"/>
            <a:ext cx="9144000" cy="5410199"/>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467600" cy="6494085"/>
          </a:xfrm>
          <a:prstGeom prst="rect">
            <a:avLst/>
          </a:prstGeom>
          <a:noFill/>
        </p:spPr>
        <p:txBody>
          <a:bodyPr wrap="square" rtlCol="0">
            <a:spAutoFit/>
          </a:bodyPr>
          <a:lstStyle/>
          <a:p>
            <a:pPr>
              <a:buClr>
                <a:schemeClr val="accent5">
                  <a:lumMod val="75000"/>
                </a:schemeClr>
              </a:buClr>
              <a:buSzPct val="140000"/>
              <a:buFont typeface="Wingdings" pitchFamily="2" charset="2"/>
              <a:buChar char="§"/>
            </a:pPr>
            <a:r>
              <a:rPr lang="en-US" sz="3200" dirty="0">
                <a:latin typeface="Andalus" pitchFamily="18" charset="-78"/>
                <a:cs typeface="Andalus" pitchFamily="18" charset="-78"/>
              </a:rPr>
              <a:t>warm, inviting, and joyful color</a:t>
            </a:r>
            <a:r>
              <a:rPr lang="en-US" sz="3200" dirty="0" smtClean="0">
                <a:latin typeface="Andalus" pitchFamily="18" charset="-78"/>
                <a:cs typeface="Andalus" pitchFamily="18" charset="-78"/>
              </a:rPr>
              <a:t>.</a:t>
            </a:r>
          </a:p>
          <a:p>
            <a:pPr>
              <a:buClr>
                <a:schemeClr val="accent5">
                  <a:lumMod val="75000"/>
                </a:schemeClr>
              </a:buClr>
              <a:buSzPct val="140000"/>
              <a:buFont typeface="Wingdings" pitchFamily="2" charset="2"/>
              <a:buChar char="§"/>
            </a:pPr>
            <a:endParaRPr lang="en-US" sz="3200" dirty="0" smtClean="0">
              <a:latin typeface="Andalus" pitchFamily="18" charset="-78"/>
              <a:cs typeface="Andalus" pitchFamily="18" charset="-78"/>
            </a:endParaRPr>
          </a:p>
          <a:p>
            <a:pPr>
              <a:buClr>
                <a:schemeClr val="accent5">
                  <a:lumMod val="75000"/>
                </a:schemeClr>
              </a:buClr>
              <a:buSzPct val="140000"/>
              <a:buFont typeface="Wingdings" pitchFamily="2" charset="2"/>
              <a:buChar char="§"/>
            </a:pPr>
            <a:r>
              <a:rPr lang="en-US" sz="3200" dirty="0">
                <a:latin typeface="Andalus" pitchFamily="18" charset="-78"/>
                <a:cs typeface="Andalus" pitchFamily="18" charset="-78"/>
              </a:rPr>
              <a:t>invokes feelings of sociability, enjoyable connection, and happiness</a:t>
            </a:r>
            <a:r>
              <a:rPr lang="en-US" sz="3200" dirty="0" smtClean="0">
                <a:latin typeface="Andalus" pitchFamily="18" charset="-78"/>
                <a:cs typeface="Andalus" pitchFamily="18" charset="-78"/>
              </a:rPr>
              <a:t>.</a:t>
            </a:r>
          </a:p>
          <a:p>
            <a:pPr>
              <a:buClr>
                <a:schemeClr val="accent5">
                  <a:lumMod val="75000"/>
                </a:schemeClr>
              </a:buClr>
              <a:buSzPct val="140000"/>
              <a:buFont typeface="Wingdings" pitchFamily="2" charset="2"/>
              <a:buChar char="§"/>
            </a:pPr>
            <a:endParaRPr lang="en-US" sz="3200" dirty="0" smtClean="0">
              <a:latin typeface="Andalus" pitchFamily="18" charset="-78"/>
              <a:cs typeface="Andalus" pitchFamily="18" charset="-78"/>
            </a:endParaRPr>
          </a:p>
          <a:p>
            <a:pPr>
              <a:buClr>
                <a:schemeClr val="accent5">
                  <a:lumMod val="75000"/>
                </a:schemeClr>
              </a:buClr>
              <a:buSzPct val="140000"/>
              <a:buFont typeface="Wingdings" pitchFamily="2" charset="2"/>
              <a:buChar char="§"/>
            </a:pPr>
            <a:r>
              <a:rPr lang="en-US" sz="3200" dirty="0">
                <a:latin typeface="Andalus" pitchFamily="18" charset="-78"/>
                <a:cs typeface="Andalus" pitchFamily="18" charset="-78"/>
              </a:rPr>
              <a:t>promotes extroverted behavior - a fantastic color to use in gathering spaces to promote interaction and </a:t>
            </a:r>
            <a:r>
              <a:rPr lang="en-US" sz="3200" dirty="0" smtClean="0">
                <a:latin typeface="Andalus" pitchFamily="18" charset="-78"/>
                <a:cs typeface="Andalus" pitchFamily="18" charset="-78"/>
              </a:rPr>
              <a:t>relationship.</a:t>
            </a:r>
          </a:p>
          <a:p>
            <a:pPr>
              <a:buClr>
                <a:schemeClr val="accent5">
                  <a:lumMod val="75000"/>
                </a:schemeClr>
              </a:buClr>
              <a:buSzPct val="140000"/>
              <a:buFont typeface="Wingdings" pitchFamily="2" charset="2"/>
              <a:buChar char="§"/>
            </a:pPr>
            <a:endParaRPr lang="en-US" sz="3200" dirty="0" smtClean="0">
              <a:latin typeface="Andalus" pitchFamily="18" charset="-78"/>
              <a:cs typeface="Andalus" pitchFamily="18" charset="-78"/>
            </a:endParaRPr>
          </a:p>
          <a:p>
            <a:pPr>
              <a:buClr>
                <a:schemeClr val="accent5">
                  <a:lumMod val="75000"/>
                </a:schemeClr>
              </a:buClr>
              <a:buSzPct val="140000"/>
              <a:buFont typeface="Wingdings" pitchFamily="2" charset="2"/>
              <a:buChar char="§"/>
            </a:pPr>
            <a:r>
              <a:rPr lang="en-US" sz="3200" dirty="0">
                <a:latin typeface="Andalus" pitchFamily="18" charset="-78"/>
                <a:cs typeface="Andalus" pitchFamily="18" charset="-78"/>
              </a:rPr>
              <a:t>Too much orange </a:t>
            </a:r>
            <a:r>
              <a:rPr lang="en-US" sz="3200" dirty="0" smtClean="0">
                <a:latin typeface="Andalus" pitchFamily="18" charset="-78"/>
                <a:cs typeface="Andalus" pitchFamily="18" charset="-78"/>
              </a:rPr>
              <a:t> can </a:t>
            </a:r>
            <a:r>
              <a:rPr lang="en-US" sz="3200" dirty="0">
                <a:latin typeface="Andalus" pitchFamily="18" charset="-78"/>
                <a:cs typeface="Andalus" pitchFamily="18" charset="-78"/>
              </a:rPr>
              <a:t>create overwhelming, irritating or frustrating </a:t>
            </a:r>
            <a:r>
              <a:rPr lang="en-US" sz="3200" dirty="0" smtClean="0">
                <a:latin typeface="Andalus" pitchFamily="18" charset="-78"/>
                <a:cs typeface="Andalus" pitchFamily="18" charset="-78"/>
              </a:rPr>
              <a:t>feelings.</a:t>
            </a:r>
          </a:p>
          <a:p>
            <a:pPr>
              <a:buClr>
                <a:schemeClr val="accent5">
                  <a:lumMod val="75000"/>
                </a:schemeClr>
              </a:buClr>
              <a:buSzPct val="140000"/>
              <a:buFont typeface="Wingdings" pitchFamily="2" charset="2"/>
              <a:buChar char="§"/>
            </a:pPr>
            <a:endParaRPr lang="en-US" sz="3200" dirty="0" smtClean="0">
              <a:latin typeface="Andalus" pitchFamily="18" charset="-78"/>
              <a:cs typeface="Andalus" pitchFamily="18"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6629400" cy="990600"/>
          </a:xfrm>
        </p:spPr>
        <p:txBody>
          <a:bodyPr>
            <a:normAutofit/>
          </a:bodyPr>
          <a:lstStyle/>
          <a:p>
            <a:r>
              <a:rPr sz="6000" smtClean="0">
                <a:solidFill>
                  <a:schemeClr val="accent1">
                    <a:lumMod val="60000"/>
                    <a:lumOff val="40000"/>
                  </a:schemeClr>
                </a:solidFill>
                <a:latin typeface="Comic Sans MS" pitchFamily="66" charset="0"/>
              </a:rPr>
              <a:t>YELLOW</a:t>
            </a:r>
            <a:endParaRPr lang="en-US" sz="6000" dirty="0">
              <a:solidFill>
                <a:schemeClr val="accent1">
                  <a:lumMod val="60000"/>
                  <a:lumOff val="40000"/>
                </a:schemeClr>
              </a:solidFill>
              <a:latin typeface="Comic Sans MS" pitchFamily="66" charset="0"/>
            </a:endParaRPr>
          </a:p>
        </p:txBody>
      </p:sp>
      <p:pic>
        <p:nvPicPr>
          <p:cNvPr id="5" name="Content Placeholder 4" descr="6099527-orange-slice-background-yellow-color-to-insert-text-or-design.jpg"/>
          <p:cNvPicPr>
            <a:picLocks noGrp="1" noChangeAspect="1"/>
          </p:cNvPicPr>
          <p:nvPr>
            <p:ph idx="1"/>
          </p:nvPr>
        </p:nvPicPr>
        <p:blipFill>
          <a:blip r:embed="rId2" cstate="print"/>
          <a:stretch>
            <a:fillRect/>
          </a:stretch>
        </p:blipFill>
        <p:spPr>
          <a:xfrm>
            <a:off x="0" y="1371600"/>
            <a:ext cx="9144000" cy="5486399"/>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391400" cy="7062728"/>
          </a:xfrm>
          <a:prstGeom prst="rect">
            <a:avLst/>
          </a:prstGeom>
          <a:noFill/>
        </p:spPr>
        <p:txBody>
          <a:bodyPr wrap="square" rtlCol="0">
            <a:spAutoFit/>
          </a:bodyPr>
          <a:lstStyle/>
          <a:p>
            <a:pPr>
              <a:buClr>
                <a:srgbClr val="FFC000"/>
              </a:buClr>
              <a:buSzPct val="140000"/>
              <a:buFont typeface="Wingdings" pitchFamily="2" charset="2"/>
              <a:buChar char="§"/>
            </a:pPr>
            <a:r>
              <a:rPr lang="en-US" sz="3200" dirty="0" err="1" smtClean="0">
                <a:latin typeface="Andalus" pitchFamily="18" charset="-78"/>
                <a:cs typeface="Andalus" pitchFamily="18" charset="-78"/>
              </a:rPr>
              <a:t>colour</a:t>
            </a:r>
            <a:r>
              <a:rPr lang="en-US" sz="3200" dirty="0" smtClean="0">
                <a:latin typeface="Andalus" pitchFamily="18" charset="-78"/>
                <a:cs typeface="Andalus" pitchFamily="18" charset="-78"/>
              </a:rPr>
              <a:t> </a:t>
            </a:r>
            <a:r>
              <a:rPr lang="en-US" sz="3200" dirty="0" err="1" smtClean="0">
                <a:latin typeface="Andalus" pitchFamily="18" charset="-78"/>
                <a:cs typeface="Andalus" pitchFamily="18" charset="-78"/>
              </a:rPr>
              <a:t>ofoptimism</a:t>
            </a:r>
            <a:r>
              <a:rPr lang="en-US" sz="3200" dirty="0" smtClean="0">
                <a:latin typeface="Andalus" pitchFamily="18" charset="-78"/>
                <a:cs typeface="Andalus" pitchFamily="18" charset="-78"/>
              </a:rPr>
              <a:t>, brightness, cheery attitude and mental clarity.</a:t>
            </a:r>
          </a:p>
          <a:p>
            <a:pPr>
              <a:buClr>
                <a:srgbClr val="FFC000"/>
              </a:buClr>
              <a:buSzPct val="140000"/>
            </a:pPr>
            <a:endParaRPr lang="en-US" sz="3200" dirty="0" smtClean="0">
              <a:latin typeface="Andalus" pitchFamily="18" charset="-78"/>
              <a:cs typeface="Andalus" pitchFamily="18" charset="-78"/>
            </a:endParaRPr>
          </a:p>
          <a:p>
            <a:pPr>
              <a:buClr>
                <a:srgbClr val="FFC000"/>
              </a:buClr>
              <a:buSzPct val="140000"/>
              <a:buFont typeface="Wingdings" pitchFamily="2" charset="2"/>
              <a:buChar char="§"/>
            </a:pPr>
            <a:r>
              <a:rPr lang="en-US" sz="3200" dirty="0">
                <a:latin typeface="Andalus" pitchFamily="18" charset="-78"/>
                <a:cs typeface="Andalus" pitchFamily="18" charset="-78"/>
              </a:rPr>
              <a:t>promotes creative, clear, upbeat thinking and decision making. </a:t>
            </a:r>
            <a:endParaRPr lang="en-US" sz="3200" dirty="0" smtClean="0">
              <a:latin typeface="Andalus" pitchFamily="18" charset="-78"/>
              <a:cs typeface="Andalus" pitchFamily="18" charset="-78"/>
            </a:endParaRPr>
          </a:p>
          <a:p>
            <a:pPr>
              <a:buClr>
                <a:srgbClr val="FFC000"/>
              </a:buClr>
              <a:buSzPct val="140000"/>
            </a:pPr>
            <a:endParaRPr lang="en-US" sz="3200" dirty="0" smtClean="0">
              <a:latin typeface="Andalus" pitchFamily="18" charset="-78"/>
              <a:cs typeface="Andalus" pitchFamily="18" charset="-78"/>
            </a:endParaRPr>
          </a:p>
          <a:p>
            <a:pPr>
              <a:buClr>
                <a:srgbClr val="FFC000"/>
              </a:buClr>
              <a:buSzPct val="140000"/>
              <a:buFont typeface="Wingdings" pitchFamily="2" charset="2"/>
              <a:buChar char="§"/>
            </a:pPr>
            <a:r>
              <a:rPr lang="en-US" sz="3200" dirty="0">
                <a:latin typeface="Andalus" pitchFamily="18" charset="-78"/>
                <a:cs typeface="Andalus" pitchFamily="18" charset="-78"/>
              </a:rPr>
              <a:t>be helpful in easing depression and encouraging laughter</a:t>
            </a:r>
            <a:r>
              <a:rPr lang="en-US" sz="3200" dirty="0" smtClean="0">
                <a:latin typeface="Andalus" pitchFamily="18" charset="-78"/>
                <a:cs typeface="Andalus" pitchFamily="18" charset="-78"/>
              </a:rPr>
              <a:t>.</a:t>
            </a:r>
          </a:p>
          <a:p>
            <a:pPr>
              <a:buClr>
                <a:srgbClr val="FFC000"/>
              </a:buClr>
              <a:buSzPct val="140000"/>
            </a:pPr>
            <a:endParaRPr lang="en-US" sz="3200" dirty="0">
              <a:latin typeface="Andalus" pitchFamily="18" charset="-78"/>
              <a:cs typeface="Andalus" pitchFamily="18" charset="-78"/>
            </a:endParaRPr>
          </a:p>
          <a:p>
            <a:pPr>
              <a:buClr>
                <a:srgbClr val="FFC000"/>
              </a:buClr>
              <a:buSzPct val="140000"/>
              <a:buFont typeface="Wingdings" pitchFamily="2" charset="2"/>
              <a:buChar char="§"/>
            </a:pPr>
            <a:r>
              <a:rPr lang="en-US" sz="3200" dirty="0" smtClean="0">
                <a:latin typeface="Andalus" pitchFamily="18" charset="-78"/>
                <a:cs typeface="Andalus" pitchFamily="18" charset="-78"/>
              </a:rPr>
              <a:t>over-exposure </a:t>
            </a:r>
            <a:r>
              <a:rPr lang="en-US" sz="3200" dirty="0">
                <a:latin typeface="Andalus" pitchFamily="18" charset="-78"/>
                <a:cs typeface="Andalus" pitchFamily="18" charset="-78"/>
              </a:rPr>
              <a:t>to </a:t>
            </a:r>
            <a:r>
              <a:rPr lang="en-US" sz="3200" dirty="0" err="1" smtClean="0">
                <a:latin typeface="Andalus" pitchFamily="18" charset="-78"/>
                <a:cs typeface="Andalus" pitchFamily="18" charset="-78"/>
              </a:rPr>
              <a:t>yellow,can</a:t>
            </a:r>
            <a:r>
              <a:rPr lang="en-US" sz="3200" dirty="0" smtClean="0">
                <a:latin typeface="Andalus" pitchFamily="18" charset="-78"/>
                <a:cs typeface="Andalus" pitchFamily="18" charset="-78"/>
              </a:rPr>
              <a:t> </a:t>
            </a:r>
            <a:r>
              <a:rPr lang="en-US" sz="3200" dirty="0">
                <a:latin typeface="Andalus" pitchFamily="18" charset="-78"/>
                <a:cs typeface="Andalus" pitchFamily="18" charset="-78"/>
              </a:rPr>
              <a:t>increase irritability, crying, hyperactivity, and can shorten tempers in babies and children (as well as adults).</a:t>
            </a:r>
          </a:p>
          <a:p>
            <a:pPr>
              <a:buClr>
                <a:srgbClr val="FFC000"/>
              </a:buClr>
              <a:buSzPct val="140000"/>
              <a:buFont typeface="Wingdings" pitchFamily="2" charset="2"/>
              <a:buChar char="§"/>
            </a:pPr>
            <a:endParaRPr lang="en-US" sz="3200" dirty="0" smtClean="0">
              <a:latin typeface="Andalus" pitchFamily="18" charset="-78"/>
              <a:cs typeface="Andalus" pitchFamily="18"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55080" cy="1143000"/>
          </a:xfrm>
        </p:spPr>
        <p:txBody>
          <a:bodyPr>
            <a:normAutofit/>
          </a:bodyPr>
          <a:lstStyle/>
          <a:p>
            <a:r>
              <a:rPr sz="6600" smtClean="0">
                <a:solidFill>
                  <a:schemeClr val="accent1">
                    <a:lumMod val="60000"/>
                    <a:lumOff val="40000"/>
                  </a:schemeClr>
                </a:solidFill>
                <a:latin typeface="Comic Sans MS" pitchFamily="66" charset="0"/>
              </a:rPr>
              <a:t>GREEN</a:t>
            </a:r>
            <a:endParaRPr lang="en-US" sz="6600" dirty="0">
              <a:solidFill>
                <a:schemeClr val="accent1">
                  <a:lumMod val="60000"/>
                  <a:lumOff val="40000"/>
                </a:schemeClr>
              </a:solidFill>
              <a:latin typeface="Comic Sans MS" pitchFamily="66" charset="0"/>
            </a:endParaRPr>
          </a:p>
        </p:txBody>
      </p:sp>
      <p:pic>
        <p:nvPicPr>
          <p:cNvPr id="5" name="Content Placeholder 4" descr="Green-Color-Lines-Abstract-Pattern-Background-739372.jpg"/>
          <p:cNvPicPr>
            <a:picLocks noGrp="1" noChangeAspect="1"/>
          </p:cNvPicPr>
          <p:nvPr>
            <p:ph idx="1"/>
          </p:nvPr>
        </p:nvPicPr>
        <p:blipFill>
          <a:blip r:embed="rId2" cstate="print"/>
          <a:stretch>
            <a:fillRect/>
          </a:stretch>
        </p:blipFill>
        <p:spPr>
          <a:xfrm>
            <a:off x="0" y="1295400"/>
            <a:ext cx="9144000" cy="55626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304800"/>
            <a:ext cx="7391400" cy="7478970"/>
          </a:xfrm>
          <a:prstGeom prst="rect">
            <a:avLst/>
          </a:prstGeom>
          <a:noFill/>
        </p:spPr>
        <p:txBody>
          <a:bodyPr wrap="square" rtlCol="0">
            <a:spAutoFit/>
          </a:bodyPr>
          <a:lstStyle/>
          <a:p>
            <a:pPr>
              <a:buClr>
                <a:srgbClr val="00B050"/>
              </a:buClr>
              <a:buSzPct val="140000"/>
              <a:buFont typeface="Wingdings" pitchFamily="2" charset="2"/>
              <a:buChar char="§"/>
            </a:pPr>
            <a:r>
              <a:rPr lang="en-US" sz="3200" dirty="0">
                <a:latin typeface="Andalus" pitchFamily="18" charset="-78"/>
                <a:cs typeface="Andalus" pitchFamily="18" charset="-78"/>
              </a:rPr>
              <a:t>tremendously pleasing color</a:t>
            </a:r>
            <a:r>
              <a:rPr lang="en-US" sz="3200" dirty="0" smtClean="0">
                <a:latin typeface="Andalus" pitchFamily="18" charset="-78"/>
                <a:cs typeface="Andalus" pitchFamily="18" charset="-78"/>
              </a:rPr>
              <a:t>.</a:t>
            </a:r>
          </a:p>
          <a:p>
            <a:pPr>
              <a:buClr>
                <a:srgbClr val="00B050"/>
              </a:buClr>
              <a:buSzPct val="140000"/>
              <a:buFont typeface="Wingdings" pitchFamily="2" charset="2"/>
              <a:buChar char="§"/>
            </a:pPr>
            <a:endParaRPr lang="en-US" sz="3200" dirty="0" smtClean="0">
              <a:latin typeface="Andalus" pitchFamily="18" charset="-78"/>
              <a:cs typeface="Andalus" pitchFamily="18" charset="-78"/>
            </a:endParaRPr>
          </a:p>
          <a:p>
            <a:pPr>
              <a:buClr>
                <a:srgbClr val="00B050"/>
              </a:buClr>
              <a:buSzPct val="140000"/>
              <a:buFont typeface="Wingdings" pitchFamily="2" charset="2"/>
              <a:buChar char="§"/>
            </a:pPr>
            <a:r>
              <a:rPr lang="en-US" sz="3200" dirty="0">
                <a:latin typeface="Andalus" pitchFamily="18" charset="-78"/>
                <a:cs typeface="Andalus" pitchFamily="18" charset="-78"/>
              </a:rPr>
              <a:t>has many positive qualities — invoking renewal, balance, refreshment and peace – which provides a calming influence and stress reducer</a:t>
            </a:r>
            <a:r>
              <a:rPr lang="en-US" sz="3200" dirty="0" smtClean="0">
                <a:latin typeface="Andalus" pitchFamily="18" charset="-78"/>
                <a:cs typeface="Andalus" pitchFamily="18" charset="-78"/>
              </a:rPr>
              <a:t>.</a:t>
            </a:r>
          </a:p>
          <a:p>
            <a:pPr>
              <a:buClr>
                <a:srgbClr val="00B050"/>
              </a:buClr>
              <a:buSzPct val="140000"/>
              <a:buFont typeface="Wingdings" pitchFamily="2" charset="2"/>
              <a:buChar char="§"/>
            </a:pPr>
            <a:endParaRPr lang="en-US" sz="3200" dirty="0" smtClean="0">
              <a:latin typeface="Andalus" pitchFamily="18" charset="-78"/>
              <a:cs typeface="Andalus" pitchFamily="18" charset="-78"/>
            </a:endParaRPr>
          </a:p>
          <a:p>
            <a:pPr>
              <a:buClr>
                <a:srgbClr val="00B050"/>
              </a:buClr>
              <a:buSzPct val="140000"/>
              <a:buFont typeface="Wingdings" pitchFamily="2" charset="2"/>
              <a:buChar char="§"/>
            </a:pPr>
            <a:r>
              <a:rPr lang="en-US" sz="3200" dirty="0">
                <a:latin typeface="Andalus" pitchFamily="18" charset="-78"/>
                <a:cs typeface="Andalus" pitchFamily="18" charset="-78"/>
              </a:rPr>
              <a:t>An excellent way to bring green into your home spaces is with indoor houseplants or herb </a:t>
            </a:r>
            <a:r>
              <a:rPr lang="en-US" sz="3200" dirty="0" smtClean="0">
                <a:latin typeface="Andalus" pitchFamily="18" charset="-78"/>
                <a:cs typeface="Andalus" pitchFamily="18" charset="-78"/>
              </a:rPr>
              <a:t>gardens.</a:t>
            </a:r>
          </a:p>
          <a:p>
            <a:pPr>
              <a:buClr>
                <a:srgbClr val="00B050"/>
              </a:buClr>
              <a:buSzPct val="140000"/>
              <a:buFont typeface="Wingdings" pitchFamily="2" charset="2"/>
              <a:buChar char="§"/>
            </a:pPr>
            <a:endParaRPr lang="en-US" sz="3200" dirty="0" smtClean="0">
              <a:latin typeface="Andalus" pitchFamily="18" charset="-78"/>
              <a:cs typeface="Andalus" pitchFamily="18" charset="-78"/>
            </a:endParaRPr>
          </a:p>
          <a:p>
            <a:pPr>
              <a:buClr>
                <a:srgbClr val="00B050"/>
              </a:buClr>
              <a:buSzPct val="140000"/>
              <a:buFont typeface="Wingdings" pitchFamily="2" charset="2"/>
              <a:buChar char="§"/>
            </a:pPr>
            <a:r>
              <a:rPr lang="en-US" sz="3200" dirty="0">
                <a:latin typeface="Andalus" pitchFamily="18" charset="-78"/>
                <a:cs typeface="Andalus" pitchFamily="18" charset="-78"/>
              </a:rPr>
              <a:t>to too much </a:t>
            </a:r>
            <a:r>
              <a:rPr lang="en-US" sz="3200" dirty="0" smtClean="0">
                <a:latin typeface="Andalus" pitchFamily="18" charset="-78"/>
                <a:cs typeface="Andalus" pitchFamily="18" charset="-78"/>
              </a:rPr>
              <a:t>green can </a:t>
            </a:r>
            <a:r>
              <a:rPr lang="en-US" sz="3200" dirty="0">
                <a:latin typeface="Andalus" pitchFamily="18" charset="-78"/>
                <a:cs typeface="Andalus" pitchFamily="18" charset="-78"/>
              </a:rPr>
              <a:t>promote laziness and lack of initiative if overused</a:t>
            </a:r>
            <a:r>
              <a:rPr lang="en-US" sz="3200" dirty="0" smtClean="0">
                <a:latin typeface="Andalus" pitchFamily="18" charset="-78"/>
                <a:cs typeface="Andalus" pitchFamily="18" charset="-78"/>
              </a:rPr>
              <a:t>.</a:t>
            </a:r>
          </a:p>
          <a:p>
            <a:pPr>
              <a:buClr>
                <a:srgbClr val="00B050"/>
              </a:buClr>
              <a:buSzPct val="140000"/>
              <a:buFont typeface="Wingdings" pitchFamily="2" charset="2"/>
              <a:buChar char="§"/>
            </a:pPr>
            <a:endParaRPr lang="en-US" sz="3200" dirty="0">
              <a:latin typeface="Andalus" pitchFamily="18" charset="-78"/>
              <a:cs typeface="Andalus" pitchFamily="18" charset="-78"/>
            </a:endParaRPr>
          </a:p>
          <a:p>
            <a:pPr>
              <a:buClr>
                <a:srgbClr val="00B050"/>
              </a:buClr>
              <a:buSzPct val="140000"/>
              <a:buFont typeface="Wingdings" pitchFamily="2" charset="2"/>
              <a:buChar char="§"/>
            </a:pPr>
            <a:endParaRPr lang="en-US" sz="3200" dirty="0" smtClean="0">
              <a:latin typeface="Andalus" pitchFamily="18" charset="-78"/>
              <a:cs typeface="Andalus" pitchFamily="18"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The-best-top-desktop-blue-wallpapers-blue-wallpaper-blue-background-hd-30.jpg"/>
          <p:cNvPicPr>
            <a:picLocks noGrp="1" noChangeAspect="1"/>
          </p:cNvPicPr>
          <p:nvPr>
            <p:ph idx="1"/>
          </p:nvPr>
        </p:nvPicPr>
        <p:blipFill>
          <a:blip r:embed="rId2" cstate="print"/>
          <a:stretch>
            <a:fillRect/>
          </a:stretch>
        </p:blipFill>
        <p:spPr>
          <a:xfrm>
            <a:off x="0" y="1371600"/>
            <a:ext cx="9143999" cy="5486399"/>
          </a:xfrm>
        </p:spPr>
      </p:pic>
      <p:sp>
        <p:nvSpPr>
          <p:cNvPr id="3" name="Text Placeholder 2"/>
          <p:cNvSpPr>
            <a:spLocks noGrp="1"/>
          </p:cNvSpPr>
          <p:nvPr>
            <p:ph type="body" sz="half" idx="2"/>
          </p:nvPr>
        </p:nvSpPr>
        <p:spPr>
          <a:xfrm flipV="1">
            <a:off x="457200" y="1371600"/>
            <a:ext cx="5897880" cy="125816"/>
          </a:xfrm>
        </p:spPr>
        <p:txBody>
          <a:bodyPr>
            <a:normAutofit fontScale="25000" lnSpcReduction="20000"/>
          </a:bodyPr>
          <a:lstStyle/>
          <a:p>
            <a:endParaRPr lang="en-US" dirty="0"/>
          </a:p>
        </p:txBody>
      </p:sp>
      <p:sp>
        <p:nvSpPr>
          <p:cNvPr id="8" name="Title 7"/>
          <p:cNvSpPr>
            <a:spLocks noGrp="1"/>
          </p:cNvSpPr>
          <p:nvPr>
            <p:ph type="title"/>
          </p:nvPr>
        </p:nvSpPr>
        <p:spPr/>
        <p:txBody>
          <a:bodyPr>
            <a:noAutofit/>
          </a:bodyPr>
          <a:lstStyle/>
          <a:p>
            <a:r>
              <a:rPr lang="en-US" sz="6600" dirty="0" smtClean="0">
                <a:latin typeface="Comic Sans MS" pitchFamily="66" charset="0"/>
              </a:rPr>
              <a:t>BLUE</a:t>
            </a:r>
            <a:endParaRPr lang="en-US" sz="6600" dirty="0">
              <a:latin typeface="Comic Sans MS" pitchFamily="66"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239000" cy="6001643"/>
          </a:xfrm>
          <a:prstGeom prst="rect">
            <a:avLst/>
          </a:prstGeom>
          <a:noFill/>
        </p:spPr>
        <p:txBody>
          <a:bodyPr wrap="square" rtlCol="0">
            <a:spAutoFit/>
          </a:bodyPr>
          <a:lstStyle/>
          <a:p>
            <a:pPr>
              <a:buClr>
                <a:srgbClr val="0070C0"/>
              </a:buClr>
              <a:buSzPct val="140000"/>
              <a:buFont typeface="Wingdings" pitchFamily="2" charset="2"/>
              <a:buChar char="§"/>
            </a:pPr>
            <a:r>
              <a:rPr lang="en-US" sz="3200" dirty="0">
                <a:latin typeface="Andalus" pitchFamily="18" charset="-78"/>
                <a:cs typeface="Andalus" pitchFamily="18" charset="-78"/>
              </a:rPr>
              <a:t> promotes rest and </a:t>
            </a:r>
            <a:r>
              <a:rPr lang="en-US" sz="3200" dirty="0" smtClean="0">
                <a:latin typeface="Andalus" pitchFamily="18" charset="-78"/>
                <a:cs typeface="Andalus" pitchFamily="18" charset="-78"/>
              </a:rPr>
              <a:t>calm.</a:t>
            </a:r>
          </a:p>
          <a:p>
            <a:pPr>
              <a:buClr>
                <a:srgbClr val="0070C0"/>
              </a:buClr>
              <a:buSzPct val="140000"/>
              <a:buFont typeface="Wingdings" pitchFamily="2" charset="2"/>
              <a:buChar char="§"/>
            </a:pPr>
            <a:endParaRPr lang="en-US" sz="3200" dirty="0" smtClean="0">
              <a:latin typeface="Andalus" pitchFamily="18" charset="-78"/>
              <a:cs typeface="Andalus" pitchFamily="18" charset="-78"/>
            </a:endParaRPr>
          </a:p>
          <a:p>
            <a:pPr>
              <a:buClr>
                <a:srgbClr val="0070C0"/>
              </a:buClr>
              <a:buSzPct val="140000"/>
              <a:buFont typeface="Wingdings" pitchFamily="2" charset="2"/>
              <a:buChar char="§"/>
            </a:pPr>
            <a:r>
              <a:rPr lang="en-US" sz="3200" dirty="0" smtClean="0">
                <a:latin typeface="Andalus" pitchFamily="18" charset="-78"/>
                <a:cs typeface="Andalus" pitchFamily="18" charset="-78"/>
              </a:rPr>
              <a:t>effective </a:t>
            </a:r>
            <a:r>
              <a:rPr lang="en-US" sz="3200" dirty="0">
                <a:latin typeface="Andalus" pitchFamily="18" charset="-78"/>
                <a:cs typeface="Andalus" pitchFamily="18" charset="-78"/>
              </a:rPr>
              <a:t>to help ward off insomnia and promote a deep relaxing sleep</a:t>
            </a:r>
            <a:r>
              <a:rPr lang="en-US" sz="3200" dirty="0" smtClean="0">
                <a:latin typeface="Andalus" pitchFamily="18" charset="-78"/>
                <a:cs typeface="Andalus" pitchFamily="18" charset="-78"/>
              </a:rPr>
              <a:t>.</a:t>
            </a:r>
          </a:p>
          <a:p>
            <a:pPr>
              <a:buClr>
                <a:srgbClr val="0070C0"/>
              </a:buClr>
              <a:buSzPct val="140000"/>
              <a:buFont typeface="Wingdings" pitchFamily="2" charset="2"/>
              <a:buChar char="§"/>
            </a:pPr>
            <a:endParaRPr lang="en-US" sz="3200" dirty="0" smtClean="0">
              <a:latin typeface="Andalus" pitchFamily="18" charset="-78"/>
              <a:cs typeface="Andalus" pitchFamily="18" charset="-78"/>
            </a:endParaRPr>
          </a:p>
          <a:p>
            <a:pPr>
              <a:buClr>
                <a:srgbClr val="0070C0"/>
              </a:buClr>
              <a:buSzPct val="140000"/>
              <a:buFont typeface="Wingdings" pitchFamily="2" charset="2"/>
              <a:buChar char="§"/>
            </a:pPr>
            <a:r>
              <a:rPr lang="en-US" sz="3200" dirty="0" smtClean="0">
                <a:latin typeface="Andalus" pitchFamily="18" charset="-78"/>
                <a:cs typeface="Andalus" pitchFamily="18" charset="-78"/>
              </a:rPr>
              <a:t>help </a:t>
            </a:r>
            <a:r>
              <a:rPr lang="en-US" sz="3200" dirty="0">
                <a:latin typeface="Andalus" pitchFamily="18" charset="-78"/>
                <a:cs typeface="Andalus" pitchFamily="18" charset="-78"/>
              </a:rPr>
              <a:t>balance hyperactivity in children, and promotes imagination and intuitive thinking</a:t>
            </a:r>
            <a:r>
              <a:rPr lang="en-US" sz="3200" dirty="0" smtClean="0">
                <a:latin typeface="Andalus" pitchFamily="18" charset="-78"/>
                <a:cs typeface="Andalus" pitchFamily="18" charset="-78"/>
              </a:rPr>
              <a:t>.</a:t>
            </a:r>
          </a:p>
          <a:p>
            <a:pPr>
              <a:buClr>
                <a:srgbClr val="0070C0"/>
              </a:buClr>
              <a:buSzPct val="140000"/>
              <a:buFont typeface="Wingdings" pitchFamily="2" charset="2"/>
              <a:buChar char="§"/>
            </a:pPr>
            <a:endParaRPr lang="en-US" sz="3200" dirty="0" smtClean="0">
              <a:latin typeface="Andalus" pitchFamily="18" charset="-78"/>
              <a:cs typeface="Andalus" pitchFamily="18" charset="-78"/>
            </a:endParaRPr>
          </a:p>
          <a:p>
            <a:pPr>
              <a:buClr>
                <a:srgbClr val="0070C0"/>
              </a:buClr>
              <a:buSzPct val="140000"/>
              <a:buFont typeface="Wingdings" pitchFamily="2" charset="2"/>
              <a:buChar char="§"/>
            </a:pPr>
            <a:r>
              <a:rPr lang="en-US" sz="3200" dirty="0">
                <a:latin typeface="Andalus" pitchFamily="18" charset="-78"/>
                <a:cs typeface="Andalus" pitchFamily="18" charset="-78"/>
              </a:rPr>
              <a:t>. Balancing blues with a warmer, more relational color is a great idea for gathering spaces in a home</a:t>
            </a:r>
            <a:endParaRPr lang="en-US" sz="3200" dirty="0" smtClean="0">
              <a:latin typeface="Andalus" pitchFamily="18" charset="-78"/>
              <a:cs typeface="Andalus" pitchFamily="18"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6355080" cy="685800"/>
          </a:xfrm>
        </p:spPr>
        <p:txBody>
          <a:bodyPr>
            <a:noAutofit/>
          </a:bodyPr>
          <a:lstStyle/>
          <a:p>
            <a:r>
              <a:rPr sz="5400" smtClean="0">
                <a:solidFill>
                  <a:schemeClr val="accent1">
                    <a:lumMod val="75000"/>
                  </a:schemeClr>
                </a:solidFill>
                <a:latin typeface="Comic Sans MS" pitchFamily="66" charset="0"/>
              </a:rPr>
              <a:t>VIOLET</a:t>
            </a:r>
            <a:endParaRPr lang="en-US" sz="5400" dirty="0">
              <a:solidFill>
                <a:schemeClr val="accent1">
                  <a:lumMod val="75000"/>
                </a:schemeClr>
              </a:solidFill>
              <a:latin typeface="Comic Sans MS" pitchFamily="66" charset="0"/>
            </a:endParaRPr>
          </a:p>
        </p:txBody>
      </p:sp>
      <p:pic>
        <p:nvPicPr>
          <p:cNvPr id="5" name="Content Placeholder 4" descr="Crystal-Background-1296199.jpg"/>
          <p:cNvPicPr>
            <a:picLocks noGrp="1" noChangeAspect="1"/>
          </p:cNvPicPr>
          <p:nvPr>
            <p:ph idx="1"/>
          </p:nvPr>
        </p:nvPicPr>
        <p:blipFill>
          <a:blip r:embed="rId2" cstate="print"/>
          <a:stretch>
            <a:fillRect/>
          </a:stretch>
        </p:blipFill>
        <p:spPr>
          <a:xfrm>
            <a:off x="0" y="1371600"/>
            <a:ext cx="9144000" cy="54864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457200"/>
            <a:ext cx="8686800" cy="5016758"/>
          </a:xfrm>
          <a:prstGeom prst="rect">
            <a:avLst/>
          </a:prstGeom>
          <a:noFill/>
        </p:spPr>
        <p:txBody>
          <a:bodyPr wrap="square" rtlCol="0">
            <a:spAutoFit/>
          </a:bodyPr>
          <a:lstStyle/>
          <a:p>
            <a:pPr>
              <a:buClr>
                <a:srgbClr val="7030A0"/>
              </a:buClr>
              <a:buSzPct val="140000"/>
              <a:buFont typeface="Wingdings" pitchFamily="2" charset="2"/>
              <a:buChar char="§"/>
            </a:pPr>
            <a:r>
              <a:rPr lang="en-US" sz="3200" dirty="0">
                <a:latin typeface="Andalus" pitchFamily="18" charset="-78"/>
                <a:cs typeface="Andalus" pitchFamily="18" charset="-78"/>
              </a:rPr>
              <a:t>often the favorite color of adolescent </a:t>
            </a:r>
            <a:r>
              <a:rPr lang="en-US" sz="3200" dirty="0" smtClean="0">
                <a:latin typeface="Andalus" pitchFamily="18" charset="-78"/>
                <a:cs typeface="Andalus" pitchFamily="18" charset="-78"/>
              </a:rPr>
              <a:t>girls.</a:t>
            </a:r>
          </a:p>
          <a:p>
            <a:pPr>
              <a:buClr>
                <a:srgbClr val="7030A0"/>
              </a:buClr>
              <a:buSzPct val="140000"/>
              <a:buFont typeface="Wingdings" pitchFamily="2" charset="2"/>
              <a:buChar char="§"/>
            </a:pPr>
            <a:endParaRPr lang="en-US" sz="3200" dirty="0" smtClean="0">
              <a:latin typeface="Andalus" pitchFamily="18" charset="-78"/>
              <a:cs typeface="Andalus" pitchFamily="18" charset="-78"/>
            </a:endParaRPr>
          </a:p>
          <a:p>
            <a:pPr>
              <a:buClr>
                <a:srgbClr val="7030A0"/>
              </a:buClr>
              <a:buSzPct val="140000"/>
              <a:buFont typeface="Wingdings" pitchFamily="2" charset="2"/>
              <a:buChar char="§"/>
            </a:pPr>
            <a:r>
              <a:rPr lang="en-US" sz="3200" dirty="0">
                <a:latin typeface="Andalus" pitchFamily="18" charset="-78"/>
                <a:cs typeface="Andalus" pitchFamily="18" charset="-78"/>
              </a:rPr>
              <a:t>stimulates the problem solving areas in our </a:t>
            </a:r>
            <a:r>
              <a:rPr lang="en-US" sz="3200" dirty="0" smtClean="0">
                <a:latin typeface="Andalus" pitchFamily="18" charset="-78"/>
                <a:cs typeface="Andalus" pitchFamily="18" charset="-78"/>
              </a:rPr>
              <a:t>brain.</a:t>
            </a:r>
          </a:p>
          <a:p>
            <a:pPr>
              <a:buClr>
                <a:srgbClr val="7030A0"/>
              </a:buClr>
              <a:buSzPct val="140000"/>
              <a:buFont typeface="Wingdings" pitchFamily="2" charset="2"/>
              <a:buChar char="§"/>
            </a:pPr>
            <a:endParaRPr lang="en-US" sz="3200" dirty="0" smtClean="0">
              <a:latin typeface="Andalus" pitchFamily="18" charset="-78"/>
              <a:cs typeface="Andalus" pitchFamily="18" charset="-78"/>
            </a:endParaRPr>
          </a:p>
          <a:p>
            <a:pPr>
              <a:buClr>
                <a:srgbClr val="7030A0"/>
              </a:buClr>
              <a:buSzPct val="140000"/>
              <a:buFont typeface="Wingdings" pitchFamily="2" charset="2"/>
              <a:buChar char="§"/>
            </a:pPr>
            <a:r>
              <a:rPr lang="en-US" sz="3200" dirty="0">
                <a:latin typeface="Andalus" pitchFamily="18" charset="-78"/>
                <a:cs typeface="Andalus" pitchFamily="18" charset="-78"/>
              </a:rPr>
              <a:t>promotes creativity, intuition and artistic </a:t>
            </a:r>
            <a:r>
              <a:rPr lang="en-US" sz="3200" dirty="0" smtClean="0">
                <a:latin typeface="Andalus" pitchFamily="18" charset="-78"/>
                <a:cs typeface="Andalus" pitchFamily="18" charset="-78"/>
              </a:rPr>
              <a:t>ability.</a:t>
            </a:r>
          </a:p>
          <a:p>
            <a:pPr>
              <a:buClr>
                <a:srgbClr val="7030A0"/>
              </a:buClr>
              <a:buSzPct val="140000"/>
              <a:buFont typeface="Wingdings" pitchFamily="2" charset="2"/>
              <a:buChar char="§"/>
            </a:pPr>
            <a:endParaRPr lang="en-US" sz="3200" dirty="0" smtClean="0">
              <a:latin typeface="Andalus" pitchFamily="18" charset="-78"/>
              <a:cs typeface="Andalus" pitchFamily="18" charset="-78"/>
            </a:endParaRPr>
          </a:p>
          <a:p>
            <a:pPr>
              <a:buClr>
                <a:srgbClr val="7030A0"/>
              </a:buClr>
              <a:buSzPct val="140000"/>
              <a:buFont typeface="Wingdings" pitchFamily="2" charset="2"/>
              <a:buChar char="§"/>
            </a:pPr>
            <a:r>
              <a:rPr lang="en-US" sz="3200" dirty="0">
                <a:latin typeface="Andalus" pitchFamily="18" charset="-78"/>
                <a:cs typeface="Andalus" pitchFamily="18" charset="-78"/>
              </a:rPr>
              <a:t>communicates richness and </a:t>
            </a:r>
            <a:r>
              <a:rPr lang="en-US" sz="3200" dirty="0" smtClean="0">
                <a:latin typeface="Andalus" pitchFamily="18" charset="-78"/>
                <a:cs typeface="Andalus" pitchFamily="18" charset="-78"/>
              </a:rPr>
              <a:t>sophistication.</a:t>
            </a:r>
          </a:p>
          <a:p>
            <a:pPr>
              <a:buClr>
                <a:srgbClr val="7030A0"/>
              </a:buClr>
              <a:buSzPct val="140000"/>
              <a:buFont typeface="Wingdings" pitchFamily="2" charset="2"/>
              <a:buChar char="§"/>
            </a:pPr>
            <a:endParaRPr lang="en-US" sz="3200" dirty="0" smtClean="0">
              <a:latin typeface="Andalus" pitchFamily="18" charset="-78"/>
              <a:cs typeface="Andalus" pitchFamily="18" charset="-78"/>
            </a:endParaRPr>
          </a:p>
          <a:p>
            <a:pPr>
              <a:buClr>
                <a:srgbClr val="7030A0"/>
              </a:buClr>
              <a:buSzPct val="140000"/>
              <a:buFont typeface="Wingdings" pitchFamily="2" charset="2"/>
              <a:buChar char="§"/>
            </a:pPr>
            <a:r>
              <a:rPr lang="en-US" sz="3200" dirty="0">
                <a:latin typeface="Andalus" pitchFamily="18" charset="-78"/>
                <a:cs typeface="Andalus" pitchFamily="18" charset="-78"/>
              </a:rPr>
              <a:t>Overuse of violet may result in feelings of insecurity or suppression of </a:t>
            </a:r>
            <a:r>
              <a:rPr lang="en-US" sz="3200" dirty="0" smtClean="0">
                <a:latin typeface="Andalus" pitchFamily="18" charset="-78"/>
                <a:cs typeface="Andalus" pitchFamily="18" charset="-78"/>
              </a:rPr>
              <a:t>emotions.</a:t>
            </a:r>
            <a:endParaRPr lang="en-US" sz="3200" dirty="0">
              <a:latin typeface="Andalus" pitchFamily="18" charset="-78"/>
              <a:cs typeface="Andalus" pitchFamily="18"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r>
              <a:rPr lang="en-US" sz="4800" dirty="0" smtClean="0">
                <a:latin typeface="Comic Sans MS" pitchFamily="66" charset="0"/>
              </a:rPr>
              <a:t> </a:t>
            </a:r>
            <a:r>
              <a:rPr lang="en-US" sz="4800" dirty="0" err="1" smtClean="0">
                <a:latin typeface="Comic Sans MS" pitchFamily="66" charset="0"/>
              </a:rPr>
              <a:t>Colour</a:t>
            </a:r>
            <a:r>
              <a:rPr lang="en-US" sz="4800" dirty="0" smtClean="0">
                <a:latin typeface="Comic Sans MS" pitchFamily="66" charset="0"/>
              </a:rPr>
              <a:t> Psychology as Therapy</a:t>
            </a:r>
            <a:endParaRPr lang="en-US" sz="4800" dirty="0">
              <a:latin typeface="Comic Sans MS" pitchFamily="66" charset="0"/>
            </a:endParaRPr>
          </a:p>
        </p:txBody>
      </p:sp>
      <p:pic>
        <p:nvPicPr>
          <p:cNvPr id="4" name="Content Placeholder 3" descr="images (2).jpg"/>
          <p:cNvPicPr>
            <a:picLocks noGrp="1" noChangeAspect="1"/>
          </p:cNvPicPr>
          <p:nvPr>
            <p:ph idx="1"/>
          </p:nvPr>
        </p:nvPicPr>
        <p:blipFill>
          <a:blip r:embed="rId2" cstate="print"/>
          <a:stretch>
            <a:fillRect/>
          </a:stretch>
        </p:blipFill>
        <p:spPr>
          <a:xfrm>
            <a:off x="0" y="1295400"/>
            <a:ext cx="9144000" cy="55626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pPr algn="l"/>
            <a:r>
              <a:rPr lang="en-US" sz="4400" b="1" dirty="0" smtClean="0">
                <a:latin typeface="Comic Sans MS" pitchFamily="66" charset="0"/>
              </a:rPr>
              <a:t/>
            </a:r>
            <a:br>
              <a:rPr lang="en-US" sz="4400" b="1" dirty="0" smtClean="0">
                <a:latin typeface="Comic Sans MS" pitchFamily="66" charset="0"/>
              </a:rPr>
            </a:br>
            <a:r>
              <a:rPr lang="en-US" sz="4400" b="1" dirty="0" smtClean="0">
                <a:latin typeface="Comic Sans MS" pitchFamily="66" charset="0"/>
              </a:rPr>
              <a:t> </a:t>
            </a:r>
            <a:r>
              <a:rPr lang="en-US" sz="4400" dirty="0" smtClean="0">
                <a:latin typeface="Comic Sans MS" pitchFamily="66" charset="0"/>
                <a:cs typeface="Times New Roman" pitchFamily="18" charset="0"/>
              </a:rPr>
              <a:t>Color </a:t>
            </a:r>
            <a:r>
              <a:rPr lang="en-US" sz="4400" dirty="0">
                <a:latin typeface="Comic Sans MS" pitchFamily="66" charset="0"/>
                <a:cs typeface="Times New Roman" pitchFamily="18" charset="0"/>
              </a:rPr>
              <a:t>Psychology as Therapy</a:t>
            </a:r>
            <a:r>
              <a:rPr lang="en-US" sz="4400" dirty="0">
                <a:latin typeface="Comic Sans MS" pitchFamily="66" charset="0"/>
              </a:rPr>
              <a:t/>
            </a:r>
            <a:br>
              <a:rPr lang="en-US" sz="4400" dirty="0">
                <a:latin typeface="Comic Sans MS" pitchFamily="66" charset="0"/>
              </a:rPr>
            </a:br>
            <a:endParaRPr lang="en-US" sz="4400" dirty="0">
              <a:latin typeface="Comic Sans MS" pitchFamily="66" charset="0"/>
              <a:cs typeface="Times New Roman" pitchFamily="18" charset="0"/>
            </a:endParaRPr>
          </a:p>
        </p:txBody>
      </p:sp>
      <p:sp>
        <p:nvSpPr>
          <p:cNvPr id="3" name="Content Placeholder 2"/>
          <p:cNvSpPr>
            <a:spLocks noGrp="1"/>
          </p:cNvSpPr>
          <p:nvPr>
            <p:ph idx="1"/>
          </p:nvPr>
        </p:nvSpPr>
        <p:spPr>
          <a:xfrm>
            <a:off x="457200" y="1600200"/>
            <a:ext cx="8229600" cy="5257799"/>
          </a:xfrm>
        </p:spPr>
        <p:txBody>
          <a:bodyPr>
            <a:normAutofit/>
          </a:bodyPr>
          <a:lstStyle/>
          <a:p>
            <a:pPr>
              <a:buClr>
                <a:schemeClr val="accent1">
                  <a:lumMod val="75000"/>
                </a:schemeClr>
              </a:buClr>
              <a:buSzPct val="140000"/>
              <a:buFont typeface="Wingdings" pitchFamily="2" charset="2"/>
              <a:buChar char="§"/>
            </a:pPr>
            <a:r>
              <a:rPr lang="en-US" dirty="0">
                <a:latin typeface="Andalus" pitchFamily="18" charset="-78"/>
                <a:cs typeface="Andalus" pitchFamily="18" charset="-78"/>
              </a:rPr>
              <a:t>Several ancient cultures, including the Egyptians and Chinese, practiced </a:t>
            </a:r>
            <a:r>
              <a:rPr lang="en-US" dirty="0" smtClean="0">
                <a:latin typeface="Andalus" pitchFamily="18" charset="-78"/>
                <a:cs typeface="Andalus" pitchFamily="18" charset="-78"/>
              </a:rPr>
              <a:t>chromo therapy</a:t>
            </a:r>
            <a:r>
              <a:rPr lang="en-US" dirty="0">
                <a:latin typeface="Andalus" pitchFamily="18" charset="-78"/>
                <a:cs typeface="Andalus" pitchFamily="18" charset="-78"/>
              </a:rPr>
              <a:t>, or using colors to heal</a:t>
            </a:r>
            <a:r>
              <a:rPr lang="en-US" dirty="0" smtClean="0">
                <a:latin typeface="Andalus" pitchFamily="18" charset="-78"/>
                <a:cs typeface="Andalus" pitchFamily="18" charset="-78"/>
              </a:rPr>
              <a:t>.</a:t>
            </a:r>
          </a:p>
          <a:p>
            <a:pPr>
              <a:buClr>
                <a:schemeClr val="accent1">
                  <a:lumMod val="75000"/>
                </a:schemeClr>
              </a:buClr>
              <a:buSzPct val="140000"/>
              <a:buFont typeface="Wingdings" pitchFamily="2" charset="2"/>
              <a:buChar char="§"/>
            </a:pPr>
            <a:endParaRPr lang="en-US" dirty="0" smtClean="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Chromo therapy </a:t>
            </a:r>
            <a:r>
              <a:rPr lang="en-US" dirty="0">
                <a:latin typeface="Andalus" pitchFamily="18" charset="-78"/>
                <a:cs typeface="Andalus" pitchFamily="18" charset="-78"/>
              </a:rPr>
              <a:t>is sometimes referred to as light therapy or colourology and is still used today as a holistic or alternative treatment</a:t>
            </a:r>
            <a:r>
              <a:rPr lang="en-US" dirty="0" smtClean="0">
                <a:latin typeface="Andalus" pitchFamily="18" charset="-78"/>
                <a:cs typeface="Andalus" pitchFamily="18" charset="-78"/>
              </a:rPr>
              <a:t>.</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In this treatment:</a:t>
            </a:r>
          </a:p>
          <a:p>
            <a:pPr>
              <a:buClr>
                <a:schemeClr val="accent1">
                  <a:lumMod val="75000"/>
                </a:schemeClr>
              </a:buClr>
              <a:buSzPct val="140000"/>
              <a:buFont typeface="Wingdings" pitchFamily="2" charset="2"/>
              <a:buChar char="§"/>
            </a:pPr>
            <a:r>
              <a:rPr lang="en-US" b="1" dirty="0" smtClean="0">
                <a:latin typeface="Andalus" pitchFamily="18" charset="-78"/>
                <a:cs typeface="Andalus" pitchFamily="18" charset="-78"/>
              </a:rPr>
              <a:t>Red</a:t>
            </a:r>
            <a:r>
              <a:rPr lang="en-US" dirty="0" smtClean="0">
                <a:latin typeface="Andalus" pitchFamily="18" charset="-78"/>
                <a:cs typeface="Andalus" pitchFamily="18" charset="-78"/>
              </a:rPr>
              <a:t> was used to stimulate the body and mind and to increase circulation.</a:t>
            </a: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5181599"/>
          </a:xfrm>
        </p:spPr>
        <p:txBody>
          <a:bodyPr>
            <a:noAutofit/>
          </a:bodyPr>
          <a:lstStyle/>
          <a:p>
            <a:pPr lvl="0">
              <a:buClr>
                <a:schemeClr val="accent1">
                  <a:lumMod val="75000"/>
                </a:schemeClr>
              </a:buClr>
              <a:buSzPct val="140000"/>
              <a:buFont typeface="Wingdings" pitchFamily="2" charset="2"/>
              <a:buChar char="§"/>
            </a:pPr>
            <a:r>
              <a:rPr lang="en-US" b="1" dirty="0" smtClean="0">
                <a:latin typeface="Andalus" pitchFamily="18" charset="-78"/>
                <a:cs typeface="Andalus" pitchFamily="18" charset="-78"/>
              </a:rPr>
              <a:t>Yellow</a:t>
            </a:r>
            <a:r>
              <a:rPr lang="en-US" dirty="0" smtClean="0">
                <a:latin typeface="Andalus" pitchFamily="18" charset="-78"/>
                <a:cs typeface="Andalus" pitchFamily="18" charset="-78"/>
              </a:rPr>
              <a:t> was thought to stimulate the nerves and purify the body.</a:t>
            </a:r>
          </a:p>
          <a:p>
            <a:pPr lvl="0">
              <a:buClr>
                <a:schemeClr val="accent1">
                  <a:lumMod val="75000"/>
                </a:schemeClr>
              </a:buClr>
              <a:buSzPct val="140000"/>
              <a:buFont typeface="Wingdings" pitchFamily="2" charset="2"/>
              <a:buChar char="§"/>
            </a:pPr>
            <a:r>
              <a:rPr lang="en-US" b="1" dirty="0" smtClean="0">
                <a:latin typeface="Andalus" pitchFamily="18" charset="-78"/>
                <a:cs typeface="Andalus" pitchFamily="18" charset="-78"/>
              </a:rPr>
              <a:t>Orange</a:t>
            </a:r>
            <a:r>
              <a:rPr lang="en-US" dirty="0" smtClean="0">
                <a:latin typeface="Andalus" pitchFamily="18" charset="-78"/>
                <a:cs typeface="Andalus" pitchFamily="18" charset="-78"/>
              </a:rPr>
              <a:t> was used to heal the lungs and to increase energy levels.</a:t>
            </a:r>
          </a:p>
          <a:p>
            <a:pPr lvl="0">
              <a:buClr>
                <a:schemeClr val="accent1">
                  <a:lumMod val="75000"/>
                </a:schemeClr>
              </a:buClr>
              <a:buSzPct val="140000"/>
              <a:buFont typeface="Wingdings" pitchFamily="2" charset="2"/>
              <a:buChar char="§"/>
            </a:pPr>
            <a:r>
              <a:rPr lang="en-US" b="1" dirty="0" smtClean="0">
                <a:latin typeface="Andalus" pitchFamily="18" charset="-78"/>
                <a:cs typeface="Andalus" pitchFamily="18" charset="-78"/>
              </a:rPr>
              <a:t>Blue</a:t>
            </a:r>
            <a:r>
              <a:rPr lang="en-US" dirty="0" smtClean="0">
                <a:latin typeface="Andalus" pitchFamily="18" charset="-78"/>
                <a:cs typeface="Andalus" pitchFamily="18" charset="-78"/>
              </a:rPr>
              <a:t> was believed to soothe illnesses and treat pain.</a:t>
            </a:r>
          </a:p>
          <a:p>
            <a:pPr lvl="0">
              <a:buClr>
                <a:schemeClr val="accent1">
                  <a:lumMod val="75000"/>
                </a:schemeClr>
              </a:buClr>
              <a:buSzPct val="140000"/>
              <a:buFont typeface="Wingdings" pitchFamily="2" charset="2"/>
              <a:buChar char="§"/>
            </a:pPr>
            <a:r>
              <a:rPr lang="en-US" b="1" dirty="0" smtClean="0">
                <a:latin typeface="Andalus" pitchFamily="18" charset="-78"/>
                <a:cs typeface="Andalus" pitchFamily="18" charset="-78"/>
              </a:rPr>
              <a:t>Indigo</a:t>
            </a:r>
            <a:r>
              <a:rPr lang="en-US" dirty="0" smtClean="0">
                <a:latin typeface="Andalus" pitchFamily="18" charset="-78"/>
                <a:cs typeface="Andalus" pitchFamily="18" charset="-78"/>
              </a:rPr>
              <a:t> shades were thought to alleviate skin problems.</a:t>
            </a: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1"/>
            <a:ext cx="8229600" cy="4724400"/>
          </a:xfrm>
        </p:spPr>
        <p:txBody>
          <a:bodyPr>
            <a:noAutofit/>
          </a:bodyPr>
          <a:lstStyle/>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Most </a:t>
            </a:r>
            <a:r>
              <a:rPr lang="en-US" dirty="0">
                <a:latin typeface="Andalus" pitchFamily="18" charset="-78"/>
                <a:cs typeface="Andalus" pitchFamily="18" charset="-78"/>
              </a:rPr>
              <a:t>psychologists view color therapy with skepticism and point out that the supposed effects of color have been exaggerated. Colors also have different meanings in different cultures. Research has demonstrated in many cases that the mood-altering effects of color may only be temporary. A blue room may initially cause feelings of calm, but the effect dissipates after a short period of time. </a:t>
            </a: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r>
              <a:rPr lang="en-US" sz="4800" dirty="0" smtClean="0">
                <a:latin typeface="Comic Sans MS" pitchFamily="66" charset="0"/>
                <a:cs typeface="Andalus" pitchFamily="18" charset="-78"/>
              </a:rPr>
              <a:t> Common </a:t>
            </a:r>
            <a:r>
              <a:rPr lang="en-US" sz="4800" dirty="0" err="1" smtClean="0">
                <a:latin typeface="Comic Sans MS" pitchFamily="66" charset="0"/>
                <a:cs typeface="Andalus" pitchFamily="18" charset="-78"/>
              </a:rPr>
              <a:t>Colour</a:t>
            </a:r>
            <a:r>
              <a:rPr lang="en-US" sz="4800" dirty="0" smtClean="0">
                <a:latin typeface="Comic Sans MS" pitchFamily="66" charset="0"/>
                <a:cs typeface="Andalus" pitchFamily="18" charset="-78"/>
              </a:rPr>
              <a:t> Mood Chart</a:t>
            </a:r>
            <a:endParaRPr lang="en-US" sz="4800" dirty="0">
              <a:latin typeface="Comic Sans MS" pitchFamily="66" charset="0"/>
              <a:cs typeface="Andalus" pitchFamily="18" charset="-78"/>
            </a:endParaRPr>
          </a:p>
        </p:txBody>
      </p:sp>
      <p:pic>
        <p:nvPicPr>
          <p:cNvPr id="6" name="Content Placeholder 5" descr="images (6).jpg"/>
          <p:cNvPicPr>
            <a:picLocks noGrp="1" noChangeAspect="1"/>
          </p:cNvPicPr>
          <p:nvPr>
            <p:ph idx="1"/>
          </p:nvPr>
        </p:nvPicPr>
        <p:blipFill>
          <a:blip r:embed="rId2" cstate="print"/>
          <a:stretch>
            <a:fillRect/>
          </a:stretch>
        </p:blipFill>
        <p:spPr>
          <a:xfrm>
            <a:off x="0" y="1371600"/>
            <a:ext cx="9144000" cy="548640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pPr algn="l"/>
            <a:r>
              <a:rPr lang="en-US" sz="4800" b="1" dirty="0" smtClean="0">
                <a:latin typeface="Comic Sans MS" pitchFamily="66" charset="0"/>
              </a:rPr>
              <a:t/>
            </a:r>
            <a:br>
              <a:rPr lang="en-US" sz="4800" b="1" dirty="0" smtClean="0">
                <a:latin typeface="Comic Sans MS" pitchFamily="66" charset="0"/>
              </a:rPr>
            </a:br>
            <a:r>
              <a:rPr lang="en-US" sz="4800" b="1" dirty="0" smtClean="0">
                <a:latin typeface="Comic Sans MS" pitchFamily="66" charset="0"/>
                <a:cs typeface="Times New Roman" pitchFamily="18" charset="0"/>
              </a:rPr>
              <a:t> </a:t>
            </a:r>
            <a:r>
              <a:rPr lang="en-US" sz="4800" dirty="0" smtClean="0">
                <a:latin typeface="Comic Sans MS" pitchFamily="66" charset="0"/>
                <a:cs typeface="Times New Roman" pitchFamily="18" charset="0"/>
              </a:rPr>
              <a:t>Common </a:t>
            </a:r>
            <a:r>
              <a:rPr lang="en-US" sz="4800" dirty="0">
                <a:latin typeface="Comic Sans MS" pitchFamily="66" charset="0"/>
                <a:cs typeface="Times New Roman" pitchFamily="18" charset="0"/>
              </a:rPr>
              <a:t>Color Mood Chart</a:t>
            </a:r>
            <a:r>
              <a:rPr lang="en-US" sz="4800" dirty="0">
                <a:latin typeface="Comic Sans MS" pitchFamily="66" charset="0"/>
              </a:rPr>
              <a:t/>
            </a:r>
            <a:br>
              <a:rPr lang="en-US" sz="4800" dirty="0">
                <a:latin typeface="Comic Sans MS" pitchFamily="66" charset="0"/>
              </a:rPr>
            </a:br>
            <a:endParaRPr lang="en-US" sz="4800" dirty="0">
              <a:latin typeface="Comic Sans MS" pitchFamily="66" charset="0"/>
            </a:endParaRPr>
          </a:p>
        </p:txBody>
      </p:sp>
      <p:sp>
        <p:nvSpPr>
          <p:cNvPr id="3" name="Content Placeholder 2"/>
          <p:cNvSpPr>
            <a:spLocks noGrp="1"/>
          </p:cNvSpPr>
          <p:nvPr>
            <p:ph idx="1"/>
          </p:nvPr>
        </p:nvSpPr>
        <p:spPr/>
        <p:txBody>
          <a:bodyPr>
            <a:normAutofit/>
          </a:bodyPr>
          <a:lstStyle/>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 </a:t>
            </a:r>
            <a:r>
              <a:rPr lang="en-US" dirty="0">
                <a:latin typeface="Andalus" pitchFamily="18" charset="-78"/>
                <a:cs typeface="Andalus" pitchFamily="18" charset="-78"/>
              </a:rPr>
              <a:t>Many scientists have </a:t>
            </a:r>
            <a:r>
              <a:rPr lang="en-US" dirty="0" smtClean="0">
                <a:latin typeface="Andalus" pitchFamily="18" charset="-78"/>
                <a:cs typeface="Andalus" pitchFamily="18" charset="-78"/>
              </a:rPr>
              <a:t>written </a:t>
            </a:r>
            <a:r>
              <a:rPr lang="en-US" dirty="0">
                <a:latin typeface="Andalus" pitchFamily="18" charset="-78"/>
                <a:cs typeface="Andalus" pitchFamily="18" charset="-78"/>
              </a:rPr>
              <a:t>about the association between mood and color. For example blue is known to be a cold color and can put you in a depressed or sad mood</a:t>
            </a:r>
            <a:r>
              <a:rPr lang="en-US" dirty="0" smtClean="0">
                <a:latin typeface="Andalus" pitchFamily="18" charset="-78"/>
                <a:cs typeface="Andalus" pitchFamily="18" charset="-78"/>
              </a:rPr>
              <a:t>. On </a:t>
            </a:r>
            <a:r>
              <a:rPr lang="en-US" dirty="0">
                <a:latin typeface="Andalus" pitchFamily="18" charset="-78"/>
                <a:cs typeface="Andalus" pitchFamily="18" charset="-78"/>
              </a:rPr>
              <a:t>the other end of the scale red is known as a hot </a:t>
            </a:r>
            <a:r>
              <a:rPr lang="en-US" dirty="0" smtClean="0">
                <a:latin typeface="Andalus" pitchFamily="18" charset="-78"/>
                <a:cs typeface="Andalus" pitchFamily="18" charset="-78"/>
              </a:rPr>
              <a:t>fire </a:t>
            </a:r>
            <a:r>
              <a:rPr lang="en-US" dirty="0">
                <a:latin typeface="Andalus" pitchFamily="18" charset="-78"/>
                <a:cs typeface="Andalus" pitchFamily="18" charset="-78"/>
              </a:rPr>
              <a:t>color and is said to put humans in a state of rage or anger mood. Interior decorators use color mood charts when deciding on the color for a certain </a:t>
            </a:r>
            <a:r>
              <a:rPr lang="en-US" dirty="0" smtClean="0">
                <a:latin typeface="Andalus" pitchFamily="18" charset="-78"/>
                <a:cs typeface="Andalus" pitchFamily="18" charset="-78"/>
              </a:rPr>
              <a:t>room.</a:t>
            </a:r>
            <a:endParaRPr lang="en-US" dirty="0">
              <a:latin typeface="Andalus" pitchFamily="18" charset="-78"/>
              <a:cs typeface="Andalus" pitchFamily="18" charset="-7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5400" b="1" dirty="0" smtClean="0">
                <a:latin typeface="Comic Sans MS" pitchFamily="66" charset="0"/>
              </a:rPr>
              <a:t/>
            </a:r>
            <a:br>
              <a:rPr lang="en-US" sz="5400" b="1" dirty="0" smtClean="0">
                <a:latin typeface="Comic Sans MS" pitchFamily="66" charset="0"/>
              </a:rPr>
            </a:br>
            <a:r>
              <a:rPr lang="en-US" sz="5400" dirty="0" smtClean="0">
                <a:latin typeface="Comic Sans MS" pitchFamily="66" charset="0"/>
                <a:cs typeface="Times New Roman" pitchFamily="18" charset="0"/>
              </a:rPr>
              <a:t>Color </a:t>
            </a:r>
            <a:r>
              <a:rPr lang="en-US" sz="5400" dirty="0">
                <a:latin typeface="Comic Sans MS" pitchFamily="66" charset="0"/>
                <a:cs typeface="Times New Roman" pitchFamily="18" charset="0"/>
              </a:rPr>
              <a:t>Mood Chart</a:t>
            </a:r>
            <a:r>
              <a:rPr lang="en-US" sz="5400" dirty="0">
                <a:latin typeface="Comic Sans MS" pitchFamily="66" charset="0"/>
              </a:rPr>
              <a:t/>
            </a:r>
            <a:br>
              <a:rPr lang="en-US" sz="5400" dirty="0">
                <a:latin typeface="Comic Sans MS" pitchFamily="66" charset="0"/>
              </a:rPr>
            </a:br>
            <a:endParaRPr lang="en-US" sz="5400" dirty="0">
              <a:latin typeface="Comic Sans MS" pitchFamily="66" charset="0"/>
              <a:cs typeface="Times New Roman" pitchFamily="18" charset="0"/>
            </a:endParaRPr>
          </a:p>
        </p:txBody>
      </p:sp>
      <p:sp>
        <p:nvSpPr>
          <p:cNvPr id="3" name="Content Placeholder 2"/>
          <p:cNvSpPr>
            <a:spLocks noGrp="1"/>
          </p:cNvSpPr>
          <p:nvPr>
            <p:ph idx="1"/>
          </p:nvPr>
        </p:nvSpPr>
        <p:spPr>
          <a:xfrm>
            <a:off x="457200" y="1524000"/>
            <a:ext cx="8229600" cy="4876800"/>
          </a:xfrm>
        </p:spPr>
        <p:txBody>
          <a:bodyPr>
            <a:noAutofit/>
          </a:bodyPr>
          <a:lstStyle/>
          <a:p>
            <a:pPr>
              <a:buSzPct val="140000"/>
              <a:buNone/>
            </a:pPr>
            <a:r>
              <a:rPr lang="en-US" dirty="0">
                <a:latin typeface="Andalus" pitchFamily="18" charset="-78"/>
                <a:cs typeface="Andalus" pitchFamily="18" charset="-78"/>
              </a:rPr>
              <a:t>Black Color Mood </a:t>
            </a:r>
            <a:r>
              <a:rPr lang="en-US" dirty="0" smtClean="0">
                <a:latin typeface="Andalus" pitchFamily="18" charset="-78"/>
                <a:cs typeface="Andalus" pitchFamily="18" charset="-78"/>
              </a:rPr>
              <a:t>Chart</a:t>
            </a:r>
          </a:p>
          <a:p>
            <a:pPr>
              <a:buSzPct val="140000"/>
              <a:buFont typeface="Wingdings" pitchFamily="2" charset="2"/>
              <a:buChar char="§"/>
            </a:pPr>
            <a:r>
              <a:rPr lang="en-US" dirty="0" smtClean="0">
                <a:latin typeface="Andalus" pitchFamily="18" charset="-78"/>
                <a:cs typeface="Andalus" pitchFamily="18" charset="-78"/>
              </a:rPr>
              <a:t>TENSE</a:t>
            </a:r>
            <a:endParaRPr lang="en-US" dirty="0">
              <a:latin typeface="Andalus" pitchFamily="18" charset="-78"/>
              <a:cs typeface="Andalus" pitchFamily="18" charset="-78"/>
            </a:endParaRPr>
          </a:p>
          <a:p>
            <a:pPr>
              <a:buSzPct val="140000"/>
              <a:buFont typeface="Wingdings" pitchFamily="2" charset="2"/>
              <a:buChar char="§"/>
            </a:pPr>
            <a:r>
              <a:rPr lang="en-US" dirty="0" smtClean="0">
                <a:latin typeface="Andalus" pitchFamily="18" charset="-78"/>
                <a:cs typeface="Andalus" pitchFamily="18" charset="-78"/>
              </a:rPr>
              <a:t>NERVOUS</a:t>
            </a:r>
            <a:endParaRPr lang="en-US" dirty="0">
              <a:latin typeface="Andalus" pitchFamily="18" charset="-78"/>
              <a:cs typeface="Andalus" pitchFamily="18" charset="-78"/>
            </a:endParaRPr>
          </a:p>
          <a:p>
            <a:pPr>
              <a:buSzPct val="140000"/>
              <a:buFont typeface="Wingdings" pitchFamily="2" charset="2"/>
              <a:buChar char="§"/>
            </a:pPr>
            <a:r>
              <a:rPr lang="en-US" dirty="0" smtClean="0">
                <a:latin typeface="Andalus" pitchFamily="18" charset="-78"/>
                <a:cs typeface="Andalus" pitchFamily="18" charset="-78"/>
              </a:rPr>
              <a:t>HASSRASSED</a:t>
            </a:r>
          </a:p>
          <a:p>
            <a:pPr>
              <a:buSzPct val="140000"/>
              <a:buFont typeface="Wingdings" pitchFamily="2" charset="2"/>
              <a:buChar char="§"/>
            </a:pPr>
            <a:r>
              <a:rPr lang="en-US" dirty="0">
                <a:latin typeface="Andalus" pitchFamily="18" charset="-78"/>
                <a:cs typeface="Andalus" pitchFamily="18" charset="-78"/>
              </a:rPr>
              <a:t>OVER </a:t>
            </a:r>
            <a:r>
              <a:rPr lang="en-US" dirty="0" smtClean="0">
                <a:latin typeface="Andalus" pitchFamily="18" charset="-78"/>
                <a:cs typeface="Andalus" pitchFamily="18" charset="-78"/>
              </a:rPr>
              <a:t>WORKED</a:t>
            </a:r>
          </a:p>
          <a:p>
            <a:pPr>
              <a:buSzPct val="140000"/>
              <a:buNone/>
            </a:pPr>
            <a:endParaRPr lang="en-US" dirty="0" smtClean="0">
              <a:latin typeface="Andalus" pitchFamily="18" charset="-78"/>
              <a:cs typeface="Andalus" pitchFamily="18" charset="-78"/>
            </a:endParaRPr>
          </a:p>
          <a:p>
            <a:pPr>
              <a:buSzPct val="140000"/>
              <a:buNone/>
            </a:pPr>
            <a:r>
              <a:rPr lang="en-US" dirty="0" smtClean="0">
                <a:latin typeface="Andalus" pitchFamily="18" charset="-78"/>
                <a:cs typeface="Andalus" pitchFamily="18" charset="-78"/>
              </a:rPr>
              <a:t>White </a:t>
            </a:r>
            <a:r>
              <a:rPr lang="en-US" dirty="0">
                <a:latin typeface="Andalus" pitchFamily="18" charset="-78"/>
                <a:cs typeface="Andalus" pitchFamily="18" charset="-78"/>
              </a:rPr>
              <a:t>Color Mood </a:t>
            </a:r>
            <a:r>
              <a:rPr lang="en-US" dirty="0" smtClean="0">
                <a:latin typeface="Andalus" pitchFamily="18" charset="-78"/>
                <a:cs typeface="Andalus" pitchFamily="18" charset="-78"/>
              </a:rPr>
              <a:t>Chart</a:t>
            </a:r>
            <a:endParaRPr lang="en-US" dirty="0">
              <a:latin typeface="Andalus" pitchFamily="18" charset="-78"/>
              <a:cs typeface="Andalus" pitchFamily="18" charset="-78"/>
            </a:endParaRPr>
          </a:p>
          <a:p>
            <a:pPr>
              <a:buSzPct val="140000"/>
              <a:buFont typeface="Wingdings" pitchFamily="2" charset="2"/>
              <a:buChar char="§"/>
            </a:pPr>
            <a:r>
              <a:rPr lang="en-US" dirty="0" smtClean="0">
                <a:latin typeface="Andalus" pitchFamily="18" charset="-78"/>
                <a:cs typeface="Andalus" pitchFamily="18" charset="-78"/>
              </a:rPr>
              <a:t>FRUSTRATED</a:t>
            </a:r>
            <a:endParaRPr lang="en-US" dirty="0">
              <a:latin typeface="Andalus" pitchFamily="18" charset="-78"/>
              <a:cs typeface="Andalus" pitchFamily="18" charset="-78"/>
            </a:endParaRPr>
          </a:p>
          <a:p>
            <a:pPr>
              <a:buSzPct val="140000"/>
              <a:buFont typeface="Wingdings" pitchFamily="2" charset="2"/>
              <a:buChar char="§"/>
            </a:pPr>
            <a:r>
              <a:rPr lang="en-US" dirty="0" smtClean="0">
                <a:latin typeface="Andalus" pitchFamily="18" charset="-78"/>
                <a:cs typeface="Andalus" pitchFamily="18" charset="-78"/>
              </a:rPr>
              <a:t>CONFUSSED</a:t>
            </a:r>
            <a:endParaRPr lang="en-US" dirty="0">
              <a:latin typeface="Andalus" pitchFamily="18" charset="-78"/>
              <a:cs typeface="Andalus" pitchFamily="18" charset="-78"/>
            </a:endParaRPr>
          </a:p>
          <a:p>
            <a:pPr>
              <a:buSzPct val="140000"/>
              <a:buFont typeface="Wingdings" pitchFamily="2" charset="2"/>
              <a:buChar char="§"/>
            </a:pPr>
            <a:r>
              <a:rPr lang="en-US" dirty="0" smtClean="0">
                <a:latin typeface="Andalus" pitchFamily="18" charset="-78"/>
                <a:cs typeface="Andalus" pitchFamily="18" charset="-78"/>
              </a:rPr>
              <a:t>BORED</a:t>
            </a:r>
            <a:endParaRPr lang="en-US" dirty="0">
              <a:latin typeface="Andalus" pitchFamily="18" charset="-78"/>
              <a:cs typeface="Andalus" pitchFamily="18" charset="-78"/>
            </a:endParaRPr>
          </a:p>
          <a:p>
            <a:pPr>
              <a:buSzPct val="140000"/>
              <a:buFont typeface="Wingdings" pitchFamily="2" charset="2"/>
              <a:buChar char="§"/>
            </a:pPr>
            <a:endParaRPr lang="en-US" dirty="0">
              <a:latin typeface="Andalus" pitchFamily="18" charset="-78"/>
              <a:cs typeface="Andalus" pitchFamily="18"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4800" dirty="0" smtClean="0">
                <a:latin typeface="Comic Sans MS" pitchFamily="66" charset="0"/>
                <a:cs typeface="Times New Roman" pitchFamily="18" charset="0"/>
              </a:rPr>
              <a:t/>
            </a:r>
            <a:br>
              <a:rPr lang="en-US" sz="4800" dirty="0" smtClean="0">
                <a:latin typeface="Comic Sans MS" pitchFamily="66" charset="0"/>
                <a:cs typeface="Times New Roman" pitchFamily="18" charset="0"/>
              </a:rPr>
            </a:br>
            <a:r>
              <a:rPr lang="en-US" sz="4800" dirty="0" smtClean="0">
                <a:latin typeface="Comic Sans MS" pitchFamily="66" charset="0"/>
                <a:cs typeface="Times New Roman" pitchFamily="18" charset="0"/>
              </a:rPr>
              <a:t>Common </a:t>
            </a:r>
            <a:r>
              <a:rPr lang="en-US" sz="4800" dirty="0" err="1" smtClean="0">
                <a:latin typeface="Comic Sans MS" pitchFamily="66" charset="0"/>
                <a:cs typeface="Times New Roman" pitchFamily="18" charset="0"/>
              </a:rPr>
              <a:t>Colour</a:t>
            </a:r>
            <a:r>
              <a:rPr lang="en-US" sz="4800" dirty="0" smtClean="0">
                <a:latin typeface="Comic Sans MS" pitchFamily="66" charset="0"/>
                <a:cs typeface="Times New Roman" pitchFamily="18" charset="0"/>
              </a:rPr>
              <a:t> </a:t>
            </a:r>
            <a:r>
              <a:rPr lang="en-US" sz="4800" dirty="0">
                <a:latin typeface="Comic Sans MS" pitchFamily="66" charset="0"/>
                <a:cs typeface="Times New Roman" pitchFamily="18" charset="0"/>
              </a:rPr>
              <a:t>Mood Chart</a:t>
            </a:r>
            <a:r>
              <a:rPr lang="en-US" sz="4800" dirty="0">
                <a:latin typeface="Comic Sans MS" pitchFamily="66" charset="0"/>
              </a:rPr>
              <a:t/>
            </a:r>
            <a:br>
              <a:rPr lang="en-US" sz="4800" dirty="0">
                <a:latin typeface="Comic Sans MS" pitchFamily="66" charset="0"/>
              </a:rPr>
            </a:br>
            <a:endParaRPr lang="en-US" sz="4800" dirty="0">
              <a:latin typeface="Comic Sans MS" pitchFamily="66" charset="0"/>
            </a:endParaRPr>
          </a:p>
        </p:txBody>
      </p:sp>
      <p:sp>
        <p:nvSpPr>
          <p:cNvPr id="3" name="Content Placeholder 2"/>
          <p:cNvSpPr>
            <a:spLocks noGrp="1"/>
          </p:cNvSpPr>
          <p:nvPr>
            <p:ph idx="1"/>
          </p:nvPr>
        </p:nvSpPr>
        <p:spPr>
          <a:xfrm>
            <a:off x="457200" y="1447800"/>
            <a:ext cx="8229600" cy="4678363"/>
          </a:xfrm>
        </p:spPr>
        <p:txBody>
          <a:bodyPr>
            <a:noAutofit/>
          </a:bodyPr>
          <a:lstStyle/>
          <a:p>
            <a:pPr>
              <a:buClr>
                <a:schemeClr val="accent1">
                  <a:lumMod val="75000"/>
                </a:schemeClr>
              </a:buClr>
              <a:buSzPct val="140000"/>
              <a:buNone/>
            </a:pPr>
            <a:r>
              <a:rPr lang="en-US" dirty="0" smtClean="0">
                <a:latin typeface="Andalus" pitchFamily="18" charset="-78"/>
                <a:cs typeface="Andalus" pitchFamily="18" charset="-78"/>
              </a:rPr>
              <a:t>Grey Color Mood Chart</a:t>
            </a: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ANXIETIES</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NERVOUS</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STRAINED</a:t>
            </a: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a:p>
            <a:pPr>
              <a:buClr>
                <a:schemeClr val="accent1">
                  <a:lumMod val="75000"/>
                </a:schemeClr>
              </a:buClr>
              <a:buSzPct val="140000"/>
              <a:buNone/>
            </a:pPr>
            <a:r>
              <a:rPr lang="en-US" dirty="0">
                <a:latin typeface="Andalus" pitchFamily="18" charset="-78"/>
                <a:cs typeface="Andalus" pitchFamily="18" charset="-78"/>
              </a:rPr>
              <a:t>Amber Color Mood </a:t>
            </a:r>
            <a:r>
              <a:rPr lang="en-US" dirty="0" smtClean="0">
                <a:latin typeface="Andalus" pitchFamily="18" charset="-78"/>
                <a:cs typeface="Andalus" pitchFamily="18" charset="-78"/>
              </a:rPr>
              <a:t>Chart</a:t>
            </a: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NERVOUS</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EMOTIONS</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MIXED</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UNSETTLED</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COOL</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029200"/>
          </a:xfrm>
        </p:spPr>
        <p:txBody>
          <a:bodyPr>
            <a:noAutofit/>
          </a:bodyPr>
          <a:lstStyle/>
          <a:p>
            <a:pPr>
              <a:buClr>
                <a:schemeClr val="accent1">
                  <a:lumMod val="75000"/>
                </a:schemeClr>
              </a:buClr>
              <a:buSzPct val="140000"/>
              <a:buNone/>
            </a:pPr>
            <a:r>
              <a:rPr lang="en-US" dirty="0" smtClean="0">
                <a:latin typeface="Andalus" pitchFamily="18" charset="-78"/>
                <a:cs typeface="Andalus" pitchFamily="18" charset="-78"/>
              </a:rPr>
              <a:t>Green Color Mood Chart</a:t>
            </a: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AVERAGE</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READING</a:t>
            </a: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ACTIVE</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NOT </a:t>
            </a:r>
            <a:r>
              <a:rPr lang="en-US" dirty="0">
                <a:latin typeface="Andalus" pitchFamily="18" charset="-78"/>
                <a:cs typeface="Andalus" pitchFamily="18" charset="-78"/>
              </a:rPr>
              <a:t>UNDER</a:t>
            </a: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GREAT STRESS</a:t>
            </a: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a:p>
            <a:pPr>
              <a:buClr>
                <a:schemeClr val="accent1">
                  <a:lumMod val="75000"/>
                </a:schemeClr>
              </a:buClr>
              <a:buSzPct val="140000"/>
              <a:buNone/>
            </a:pPr>
            <a:r>
              <a:rPr lang="en-US" dirty="0">
                <a:latin typeface="Andalus" pitchFamily="18" charset="-78"/>
                <a:cs typeface="Andalus" pitchFamily="18" charset="-78"/>
              </a:rPr>
              <a:t>Purple Color Mood </a:t>
            </a:r>
            <a:r>
              <a:rPr lang="en-US" dirty="0" smtClean="0">
                <a:latin typeface="Andalus" pitchFamily="18" charset="-78"/>
                <a:cs typeface="Andalus" pitchFamily="18" charset="-78"/>
              </a:rPr>
              <a:t>Chart</a:t>
            </a:r>
            <a:r>
              <a:rPr lang="en-US" dirty="0">
                <a:latin typeface="Andalus" pitchFamily="18" charset="-78"/>
                <a:cs typeface="Andalus" pitchFamily="18" charset="-78"/>
              </a:rPr>
              <a:t> </a:t>
            </a: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SENSUAL</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CLARITY</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PURPOSE</a:t>
            </a:r>
            <a:r>
              <a:rPr lang="en-US" dirty="0">
                <a:latin typeface="Andalus" pitchFamily="18" charset="-78"/>
                <a:cs typeface="Andalus" pitchFamily="18" charset="-78"/>
              </a:rPr>
              <a:t> </a:t>
            </a: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05400"/>
          </a:xfrm>
        </p:spPr>
        <p:txBody>
          <a:bodyPr>
            <a:noAutofit/>
          </a:bodyPr>
          <a:lstStyle/>
          <a:p>
            <a:pPr>
              <a:buClr>
                <a:schemeClr val="accent1">
                  <a:lumMod val="75000"/>
                </a:schemeClr>
              </a:buClr>
              <a:buSzPct val="140000"/>
              <a:buNone/>
            </a:pPr>
            <a:r>
              <a:rPr lang="en-US" dirty="0" smtClean="0">
                <a:latin typeface="Andalus" pitchFamily="18" charset="-78"/>
                <a:cs typeface="Andalus" pitchFamily="18" charset="-78"/>
              </a:rPr>
              <a:t>Bronze Color Mood Chart</a:t>
            </a: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JITTERS</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ANTICIPATION</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RESTLESS</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THOUGHTS</a:t>
            </a: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a:p>
            <a:pPr>
              <a:buClr>
                <a:schemeClr val="accent1">
                  <a:lumMod val="75000"/>
                </a:schemeClr>
              </a:buClr>
              <a:buSzPct val="140000"/>
              <a:buNone/>
            </a:pPr>
            <a:r>
              <a:rPr lang="en-US" dirty="0">
                <a:latin typeface="Andalus" pitchFamily="18" charset="-78"/>
                <a:cs typeface="Andalus" pitchFamily="18" charset="-78"/>
              </a:rPr>
              <a:t>Pink Color Mood </a:t>
            </a:r>
            <a:r>
              <a:rPr lang="en-US" dirty="0" smtClean="0">
                <a:latin typeface="Andalus" pitchFamily="18" charset="-78"/>
                <a:cs typeface="Andalus" pitchFamily="18" charset="-78"/>
              </a:rPr>
              <a:t>Chart</a:t>
            </a: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FEAR</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UNCERTAIN</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UNANSWERED</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r>
              <a:rPr lang="en-US" dirty="0" smtClean="0">
                <a:latin typeface="Andalus" pitchFamily="18" charset="-78"/>
                <a:cs typeface="Andalus" pitchFamily="18" charset="-78"/>
              </a:rPr>
              <a:t>QUESTIONS</a:t>
            </a: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a:p>
            <a:pPr>
              <a:buClr>
                <a:schemeClr val="accent1">
                  <a:lumMod val="75000"/>
                </a:schemeClr>
              </a:buClr>
              <a:buSzPct val="140000"/>
              <a:buFont typeface="Wingdings" pitchFamily="2" charset="2"/>
              <a:buChar char="§"/>
            </a:pPr>
            <a:endParaRPr lang="en-US" dirty="0">
              <a:latin typeface="Andalus" pitchFamily="18" charset="-78"/>
              <a:cs typeface="Andalus" pitchFamily="18"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tock-photo-multi-coloured-painted-handprints-arranged-in-a-circle-on-a-white-background-9752536 (1).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240</TotalTime>
  <Words>1269</Words>
  <Application>Microsoft Office PowerPoint</Application>
  <PresentationFormat>On-screen Show (4:3)</PresentationFormat>
  <Paragraphs>157</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Module</vt:lpstr>
      <vt:lpstr>Slide 1</vt:lpstr>
      <vt:lpstr>Slide 2</vt:lpstr>
      <vt:lpstr>     COLOURS &amp; MOOD</vt:lpstr>
      <vt:lpstr>      What Is Color?</vt:lpstr>
      <vt:lpstr>COLOUR PSYCHOLOGY</vt:lpstr>
      <vt:lpstr>     Colour Psychology</vt:lpstr>
      <vt:lpstr>Slide 7</vt:lpstr>
      <vt:lpstr>Psychological effects of colours </vt:lpstr>
      <vt:lpstr>Psychological effects of colours </vt:lpstr>
      <vt:lpstr> Psychological Effects of Warm Colors </vt:lpstr>
      <vt:lpstr> Psychological Effects of Warm Colors: </vt:lpstr>
      <vt:lpstr>Continue.....</vt:lpstr>
      <vt:lpstr>Psychological Effects of Cool Colors:</vt:lpstr>
      <vt:lpstr>Psychological Effects of Cool Colors:</vt:lpstr>
      <vt:lpstr>Continue......</vt:lpstr>
      <vt:lpstr>Continue......</vt:lpstr>
      <vt:lpstr>How different colours effect on mood ?</vt:lpstr>
      <vt:lpstr>How different colours effect on mood:</vt:lpstr>
      <vt:lpstr>RED</vt:lpstr>
      <vt:lpstr>Slide 20</vt:lpstr>
      <vt:lpstr>ORANGE</vt:lpstr>
      <vt:lpstr>Slide 22</vt:lpstr>
      <vt:lpstr>YELLOW</vt:lpstr>
      <vt:lpstr>Slide 24</vt:lpstr>
      <vt:lpstr>GREEN</vt:lpstr>
      <vt:lpstr>Slide 26</vt:lpstr>
      <vt:lpstr>BLUE</vt:lpstr>
      <vt:lpstr>Slide 28</vt:lpstr>
      <vt:lpstr>VIOLET</vt:lpstr>
      <vt:lpstr>Slide 30</vt:lpstr>
      <vt:lpstr> Colour Psychology as Therapy</vt:lpstr>
      <vt:lpstr>  Color Psychology as Therapy </vt:lpstr>
      <vt:lpstr>Slide 33</vt:lpstr>
      <vt:lpstr>Slide 34</vt:lpstr>
      <vt:lpstr>Slide 35</vt:lpstr>
      <vt:lpstr> Common Colour Mood Chart</vt:lpstr>
      <vt:lpstr>  Common Color Mood Chart </vt:lpstr>
      <vt:lpstr> Color Mood Chart </vt:lpstr>
      <vt:lpstr> Common Colour Mood Chart </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IQRA BASHIR</dc:creator>
  <cp:lastModifiedBy>CCSD</cp:lastModifiedBy>
  <cp:revision>27</cp:revision>
  <dcterms:created xsi:type="dcterms:W3CDTF">2012-06-02T12:46:45Z</dcterms:created>
  <dcterms:modified xsi:type="dcterms:W3CDTF">2013-11-07T19:00:29Z</dcterms:modified>
</cp:coreProperties>
</file>